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7559675" cy="1069181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8A14E6A5-8D12-4221-A555-9B3D535DA2A3}"/>
    <p:ext uri="{AAC5BFF4-422E-4EDA-9AB5-7EBD371CD19D}"/>
    <p:ext uri="{AE77165F-8162-4399-51D4-88299D2C6B9F}"/>
  </p:extLst>
</p:presentationPr>
</file>

<file path=ppt/tableStyles.xml><?xml version="1.0" encoding="utf-8"?>
<a:tblStyleLst xmlns:a="http://schemas.openxmlformats.org/drawingml/2006/main" def="{B4856765-D45C-46E7-C18E-1742A710C1DB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1" autoAdjust="0"/>
    <p:restoredTop sz="94660"/>
  </p:normalViewPr>
  <p:slideViewPr>
    <p:cSldViewPr snapToGrid="0">
      <p:cViewPr varScale="1">
        <p:scale>
          <a:sx n="74" d="100"/>
          <a:sy n="74" d="100"/>
        </p:scale>
        <p:origin x="164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9D42C-6696-4E5E-494D-033987F87074}" type="datetimeFigureOut">
              <a:rPr lang="zh-CN" altLang="en-US" smtClean="0"/>
              <a:t>2025-04-19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06ECF-F983-47C3-F05B-D300039238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E5123AF4-16AF-40EE-77AD-159D94E88C05}"/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4E84E-5A95-4077-F728-98AC132DEDCC}" type="datetimeFigureOut">
              <a:rPr lang="zh-CN" altLang="en-US" smtClean="0"/>
              <a:t>2025-04-19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CD608-0214-4436-E0C7-4DA875A96A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7CBF8DA5-84D9-4317-4741-D7D746EDE456}"/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1A58-B96E-4957-7254-BC9E2C46CB50}" type="datetimeFigureOut">
              <a:rPr lang="zh-CN" altLang="en-US" smtClean="0"/>
              <a:t>2025-04-19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B6533-8652-4633-4F69-EC792E59CE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38094D11-7E71-459E-1C46-422E4C555D26}"/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D8094-08B8-451E-1BB7-B593428E5E1B}" type="datetimeFigureOut">
              <a:rPr lang="zh-CN" altLang="en-US" smtClean="0"/>
              <a:t>2025-04-19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0E88E-D7BF-4847-224F-BF3D0B051E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3E32148A-A956-4E03-A3D5-1E2D7FEBB00E}"/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A630-94FB-4466-EBCA-B8A89987C9F4}" type="datetimeFigureOut">
              <a:rPr lang="zh-CN" altLang="en-US" smtClean="0"/>
              <a:t>2025-04-19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6EAEC-BB3C-4F2A-D695-9590E91A01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C98F81F2-EAB6-46CF-BCC7-BD437A844F0C}"/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F09B3-A122-4054-49FA-32B040EA1E8D}" type="datetimeFigureOut">
              <a:rPr lang="zh-CN" altLang="en-US" smtClean="0"/>
              <a:t>2025-04-19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AB8E4-21F8-4B8D-878A-B42EE60CF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5BF15096-D9CC-4B6B-B28D-2F7E83F27877}"/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C9D55-C056-4A20-7D02-946D175F0C2C}" type="datetimeFigureOut">
              <a:rPr lang="zh-CN" altLang="en-US" smtClean="0"/>
              <a:t>2025-04-19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F195C-7881-4EF4-B152-114CC5F8C5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D3194FD9-7BF5-4DE3-BF9F-976FAB1092CD}"/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F130-91F6-4A51-6764-FC8652E6A4AF}" type="datetimeFigureOut">
              <a:rPr lang="zh-CN" altLang="en-US" smtClean="0"/>
              <a:t>2025-04-19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55B9-251E-4720-57CA-5C4743D9A7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2B2E9381-5E87-49B1-F02F-5AE67E702665}"/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4BA50-A9A9-4FFA-B27C-8A50E5513F07}" type="datetimeFigureOut">
              <a:rPr lang="zh-CN" altLang="en-US" smtClean="0"/>
              <a:t>2025-04-19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CDE21-B219-4B97-A1A7-8D027FE4AA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82971F4D-3167-4EB9-6B43-D4C2DD4ABB04}"/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D6930-765D-4AB1-2FCB-4D7E56A743EC}" type="datetimeFigureOut">
              <a:rPr lang="zh-CN" altLang="en-US" smtClean="0"/>
              <a:t>2025-04-19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16AEA-6803-481C-2F05-4367DC9656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99558A59-419E-406A-B99E-C6BDE51BE309}"/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F9AF3-4C1D-4F76-1BCD-5BDC2AF0171C}" type="datetimeFigureOut">
              <a:rPr lang="zh-CN" altLang="en-US" smtClean="0"/>
              <a:t>2025-04-19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FCA37-CA5F-41B2-43F7-AFCEC9CD98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A67B8847-A38C-4870-C466-6A3865511A57}"/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C6638-E9AA-44D0-96B5-C947F6B064AA}" type="datetimeFigureOut">
              <a:rPr lang="zh-CN" altLang="en-US" smtClean="0"/>
              <a:t>2025-04-19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D8CF1-6CD9-419D-B782-36E382080D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66887AEA-3F4D-4C70-9877-0BD7540886D0}"/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2"/>
          <p:cNvSpPr txBox="1"/>
          <p:nvPr/>
        </p:nvSpPr>
        <p:spPr>
          <a:xfrm>
            <a:off x="1143000" y="942975"/>
            <a:ext cx="1931035" cy="5486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eaLnBrk="0">
              <a:lnSpc>
                <a:spcPct val="104583"/>
              </a:lnSpc>
              <a:spcAft>
                <a:spcPts val="300"/>
              </a:spcAft>
            </a:pPr>
            <a:r>
              <a:rPr lang="en-US" altLang="zh-CN" sz="1000" kern="0" spc="-1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附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录：</a:t>
            </a:r>
          </a:p>
          <a:p>
            <a:pPr marL="0" marR="0" indent="0" eaLnBrk="0">
              <a:lnSpc>
                <a:spcPct val="115208"/>
              </a:lnSpc>
            </a:pP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电梯运行过程详解（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LOOK</a:t>
            </a:r>
            <a:r>
              <a:rPr lang="en-US" altLang="zh-CN" sz="1000" kern="0" spc="-15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算法）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-1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输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入：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</a:p>
        </p:txBody>
      </p:sp>
      <p:graphicFrame>
        <p:nvGraphicFramePr>
          <p:cNvPr id="3" name="Table3"/>
          <p:cNvGraphicFramePr>
            <a:graphicFrameLocks noGrp="1"/>
          </p:cNvGraphicFramePr>
          <p:nvPr/>
        </p:nvGraphicFramePr>
        <p:xfrm>
          <a:off x="1068070" y="1505586"/>
          <a:ext cx="5411470" cy="1597532"/>
        </p:xfrm>
        <a:graphic>
          <a:graphicData uri="http://schemas.openxmlformats.org/drawingml/2006/table">
            <a:tbl>
              <a:tblPr firstRow="1" bandRow="1"/>
              <a:tblGrid>
                <a:gridCol w="96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6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97532">
                <a:tc>
                  <a:txBody>
                    <a:bodyPr/>
                    <a:lstStyle/>
                    <a:p>
                      <a:pPr marL="63500" marR="381000" indent="0" eaLnBrk="0">
                        <a:lnSpc>
                          <a:spcPct val="152941"/>
                        </a:lnSpc>
                      </a:pPr>
                      <a:r>
                        <a:rPr lang="en-US" altLang="zh-CN" sz="850" kern="0" spc="35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1</a:t>
                      </a:r>
                      <a:r>
                        <a:rPr lang="en-US" altLang="zh-CN" sz="850" kern="0" spc="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/>
                      </a:r>
                      <a:br>
                        <a:rPr lang="en-US" altLang="zh-CN" sz="850" kern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</a:br>
                      <a:r>
                        <a:rPr lang="en-US" altLang="zh-CN" sz="850" kern="0" spc="3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2</a:t>
                      </a:r>
                      <a:r>
                        <a:rPr lang="en-US" altLang="zh-CN" sz="850" kern="0" spc="25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0</a:t>
                      </a:r>
                      <a:r>
                        <a:rPr lang="en-US" altLang="zh-CN" sz="850" kern="0" spc="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/>
                      </a:r>
                      <a:br>
                        <a:rPr lang="en-US" altLang="zh-CN" sz="850" kern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</a:br>
                      <a:r>
                        <a:rPr lang="en-US" altLang="zh-CN" sz="850" kern="0" spc="165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&lt;3,</a:t>
                      </a:r>
                      <a:r>
                        <a:rPr lang="en-US" altLang="zh-CN" sz="850" kern="0" spc="16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U</a:t>
                      </a:r>
                      <a:r>
                        <a:rPr lang="en-US" altLang="zh-CN" sz="850" kern="0" spc="15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P&gt;</a:t>
                      </a:r>
                      <a:r>
                        <a:rPr lang="en-US" altLang="zh-CN" sz="850" kern="0" spc="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/>
                      </a:r>
                      <a:br>
                        <a:rPr lang="en-US" altLang="zh-CN" sz="850" kern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</a:br>
                      <a:r>
                        <a:rPr lang="en-US" altLang="zh-CN" sz="850" kern="0" spc="35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&lt;</a:t>
                      </a:r>
                      <a:r>
                        <a:rPr lang="en-US" altLang="zh-CN" sz="850" kern="0" spc="25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5&gt;</a:t>
                      </a:r>
                      <a:r>
                        <a:rPr lang="en-US" altLang="zh-CN" sz="850" kern="0" spc="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/>
                      </a:r>
                      <a:br>
                        <a:rPr lang="en-US" altLang="zh-CN" sz="850" kern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</a:br>
                      <a:r>
                        <a:rPr lang="en-US" altLang="zh-CN" sz="850" kern="0" spc="5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&lt;6,DOW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N&gt;</a:t>
                      </a:r>
                      <a:r>
                        <a:rPr lang="en-US" altLang="zh-CN" sz="850" kern="0" spc="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/>
                      </a:r>
                      <a:br>
                        <a:rPr lang="en-US" altLang="zh-CN" sz="850" kern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</a:br>
                      <a:r>
                        <a:rPr lang="en-US" altLang="zh-CN" sz="850" kern="0" spc="35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&lt;</a:t>
                      </a:r>
                      <a:r>
                        <a:rPr lang="en-US" altLang="zh-CN" sz="850" kern="0" spc="25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7&gt;</a:t>
                      </a:r>
                      <a:r>
                        <a:rPr lang="en-US" altLang="zh-CN" sz="850" kern="0" spc="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/>
                      </a:r>
                      <a:br>
                        <a:rPr lang="en-US" altLang="zh-CN" sz="850" kern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</a:br>
                      <a:r>
                        <a:rPr lang="en-US" altLang="zh-CN" sz="850" kern="0" spc="35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&lt;</a:t>
                      </a:r>
                      <a:r>
                        <a:rPr lang="en-US" altLang="zh-CN" sz="850" kern="0" spc="25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3&gt;</a:t>
                      </a:r>
                      <a:r>
                        <a:rPr lang="en-US" altLang="zh-CN" sz="850" kern="0" spc="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/>
                      </a:r>
                      <a:br>
                        <a:rPr lang="en-US" altLang="zh-CN" sz="850" kern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</a:br>
                      <a:r>
                        <a:rPr lang="en-US" altLang="zh-CN" sz="850" kern="0" spc="-15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e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nd</a:t>
                      </a:r>
                      <a:r>
                        <a:rPr lang="en-US" altLang="zh-CN" sz="850" kern="0" spc="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</a:p>
                  </a:txBody>
                  <a:tcPr marL="3048" marR="3048" marT="3048" marB="3048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eaLnBrk="0">
                        <a:lnSpc>
                          <a:spcPct val="104411"/>
                        </a:lnSpc>
                        <a:spcBef>
                          <a:spcPts val="3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850" kern="0" spc="-15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楼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层最小值：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1</a:t>
                      </a:r>
                    </a:p>
                    <a:p>
                      <a:pPr marL="63500" marR="0" indent="0" eaLnBrk="0">
                        <a:lnSpc>
                          <a:spcPct val="103921"/>
                        </a:lnSpc>
                        <a:spcAft>
                          <a:spcPts val="500"/>
                        </a:spcAft>
                      </a:pPr>
                      <a:r>
                        <a:rPr lang="en-US" altLang="zh-CN" sz="850" kern="0" spc="-15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楼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层最大值：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20</a:t>
                      </a:r>
                    </a:p>
                    <a:p>
                      <a:pPr marL="63500" marR="0" indent="0" eaLnBrk="0">
                        <a:lnSpc>
                          <a:spcPct val="103921"/>
                        </a:lnSpc>
                        <a:spcAft>
                          <a:spcPts val="500"/>
                        </a:spcAft>
                      </a:pP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电梯外：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3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楼向上请求</a:t>
                      </a:r>
                    </a:p>
                    <a:p>
                      <a:pPr marL="63500" marR="0" indent="0" eaLnBrk="0">
                        <a:lnSpc>
                          <a:spcPct val="103921"/>
                        </a:lnSpc>
                        <a:spcAft>
                          <a:spcPts val="500"/>
                        </a:spcAft>
                      </a:pP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电梯内：去</a:t>
                      </a:r>
                      <a:r>
                        <a:rPr lang="en-US" altLang="zh-CN" sz="850" kern="0" spc="-65" baseline="0" noProof="0" dirty="0" smtClean="0"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5</a:t>
                      </a:r>
                      <a:r>
                        <a:rPr lang="en-US" altLang="zh-CN" sz="850" kern="0" spc="-6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楼</a:t>
                      </a:r>
                    </a:p>
                    <a:p>
                      <a:pPr marL="63500" marR="0" indent="0" eaLnBrk="0">
                        <a:lnSpc>
                          <a:spcPct val="103921"/>
                        </a:lnSpc>
                        <a:spcAft>
                          <a:spcPts val="500"/>
                        </a:spcAft>
                      </a:pP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电梯外：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6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楼向下请求</a:t>
                      </a:r>
                    </a:p>
                    <a:p>
                      <a:pPr marL="63500" marR="0" indent="0" eaLnBrk="0">
                        <a:lnSpc>
                          <a:spcPct val="103921"/>
                        </a:lnSpc>
                        <a:spcAft>
                          <a:spcPts val="500"/>
                        </a:spcAft>
                      </a:pP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电梯内：去</a:t>
                      </a:r>
                      <a:r>
                        <a:rPr lang="en-US" altLang="zh-CN" sz="850" kern="0" spc="-65" baseline="0" noProof="0" dirty="0" smtClean="0"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7</a:t>
                      </a:r>
                      <a:r>
                        <a:rPr lang="en-US" altLang="zh-CN" sz="850" kern="0" spc="-6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楼</a:t>
                      </a:r>
                    </a:p>
                    <a:p>
                      <a:pPr marL="63500" marR="3568700" indent="0" eaLnBrk="0">
                        <a:lnSpc>
                          <a:spcPct val="137990"/>
                        </a:lnSpc>
                      </a:pP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电梯内：去</a:t>
                      </a:r>
                      <a:r>
                        <a:rPr lang="en-US" altLang="zh-CN" sz="850" kern="0" spc="-65" baseline="0" noProof="0" dirty="0" smtClean="0"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3</a:t>
                      </a:r>
                      <a:r>
                        <a:rPr lang="en-US" altLang="zh-CN" sz="850" kern="0" spc="-6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楼</a:t>
                      </a:r>
                      <a:r>
                        <a:rPr lang="en-US" altLang="zh-CN" sz="850" kern="0" spc="0" baseline="0" noProof="0" dirty="0" smtClean="0"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 </a:t>
                      </a:r>
                      <a:r>
                        <a:rPr lang="en-US" altLang="zh-CN" sz="850" kern="0" spc="-15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输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入结束标志</a:t>
                      </a:r>
                      <a:r>
                        <a:rPr lang="en-US" altLang="zh-CN" sz="850" kern="0" spc="0" baseline="0" noProof="0" dirty="0" smtClean="0"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 </a:t>
                      </a:r>
                    </a:p>
                  </a:txBody>
                  <a:tcPr marL="3048" marR="3048" marT="41148" marB="3048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TextBox4"/>
          <p:cNvSpPr txBox="1"/>
          <p:nvPr/>
        </p:nvSpPr>
        <p:spPr>
          <a:xfrm>
            <a:off x="1143000" y="3333115"/>
            <a:ext cx="399415" cy="1524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eaLnBrk="0">
              <a:lnSpc>
                <a:spcPct val="100000"/>
              </a:lnSpc>
            </a:pPr>
            <a:r>
              <a:rPr lang="en-US" altLang="zh-CN" sz="1000" kern="0" spc="-1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输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出：</a:t>
            </a:r>
          </a:p>
        </p:txBody>
      </p:sp>
      <p:graphicFrame>
        <p:nvGraphicFramePr>
          <p:cNvPr id="5" name="Table5"/>
          <p:cNvGraphicFramePr>
            <a:graphicFrameLocks noGrp="1"/>
          </p:cNvGraphicFramePr>
          <p:nvPr/>
        </p:nvGraphicFramePr>
        <p:xfrm>
          <a:off x="1068070" y="3499486"/>
          <a:ext cx="5411470" cy="4173092"/>
        </p:xfrm>
        <a:graphic>
          <a:graphicData uri="http://schemas.openxmlformats.org/drawingml/2006/table">
            <a:tbl>
              <a:tblPr firstRow="1" bandRow="1"/>
              <a:tblGrid>
                <a:gridCol w="2674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6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73092">
                <a:tc>
                  <a:txBody>
                    <a:bodyPr/>
                    <a:lstStyle/>
                    <a:p>
                      <a:pPr marL="63500" marR="0" indent="0" eaLnBrk="0">
                        <a:lnSpc>
                          <a:spcPct val="107843"/>
                        </a:lnSpc>
                        <a:spcBef>
                          <a:spcPts val="200"/>
                        </a:spcBef>
                      </a:pP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Current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Floor: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1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Direction: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UP</a:t>
                      </a:r>
                    </a:p>
                    <a:p>
                      <a:pPr marL="0" marR="0" indent="0" eaLnBrk="0">
                        <a:lnSpc>
                          <a:spcPct val="45000"/>
                        </a:lnSpc>
                      </a:pPr>
                      <a:endParaRPr lang="en-US" altLang="zh-CN" sz="1000" kern="0" spc="0" baseline="0" noProof="0" dirty="0">
                        <a:solidFill>
                          <a:srgbClr val="000000"/>
                        </a:solidFill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  <a:p>
                      <a:pPr marL="63500" marR="0" indent="0" eaLnBrk="0">
                        <a:lnSpc>
                          <a:spcPct val="100000"/>
                        </a:lnSpc>
                      </a:pP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Current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Floor: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2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Direction: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UP</a:t>
                      </a:r>
                    </a:p>
                    <a:p>
                      <a:pPr marL="0" marR="0" indent="0" eaLnBrk="0">
                        <a:lnSpc>
                          <a:spcPct val="45000"/>
                        </a:lnSpc>
                      </a:pPr>
                      <a:endParaRPr lang="en-US" altLang="zh-CN" sz="1000" kern="0" spc="0" baseline="0" noProof="0" dirty="0">
                        <a:solidFill>
                          <a:srgbClr val="000000"/>
                        </a:solidFill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  <a:p>
                      <a:pPr marL="63500" marR="711200" indent="0" eaLnBrk="0">
                        <a:lnSpc>
                          <a:spcPct val="135294"/>
                        </a:lnSpc>
                      </a:pP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Current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Floor: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3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Direction: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UP</a:t>
                      </a:r>
                      <a:r>
                        <a:rPr lang="en-US" altLang="zh-CN" sz="850" kern="0" spc="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5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Op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en</a:t>
                      </a:r>
                      <a:r>
                        <a:rPr lang="en-US" altLang="zh-CN" sz="850" kern="0" spc="15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Door</a:t>
                      </a:r>
                      <a:r>
                        <a:rPr lang="en-US" altLang="zh-CN" sz="850" kern="0" spc="15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#</a:t>
                      </a:r>
                      <a:r>
                        <a:rPr lang="en-US" altLang="zh-CN" sz="850" kern="0" spc="15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Floor</a:t>
                      </a:r>
                      <a:r>
                        <a:rPr lang="en-US" altLang="zh-CN" sz="850" kern="0" spc="15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3</a:t>
                      </a:r>
                      <a:r>
                        <a:rPr lang="en-US" altLang="zh-CN" sz="850" kern="0" spc="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/>
                      </a:r>
                      <a:br>
                        <a:rPr lang="en-US" altLang="zh-CN" sz="850" kern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</a:b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Close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Door</a:t>
                      </a:r>
                      <a:r>
                        <a:rPr lang="en-US" altLang="zh-CN" sz="850" kern="0" spc="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</a:p>
                    <a:p>
                      <a:pPr marL="0" marR="0" indent="0" eaLnBrk="0">
                        <a:lnSpc>
                          <a:spcPct val="45000"/>
                        </a:lnSpc>
                      </a:pPr>
                      <a:endParaRPr lang="en-US" altLang="zh-CN" sz="1000" kern="0" spc="0" baseline="0" noProof="0" dirty="0">
                        <a:solidFill>
                          <a:srgbClr val="000000"/>
                        </a:solidFill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  <a:p>
                      <a:pPr marL="63500" marR="0" indent="0" eaLnBrk="0">
                        <a:lnSpc>
                          <a:spcPct val="100000"/>
                        </a:lnSpc>
                      </a:pP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Current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Floor: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4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Direction: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UP</a:t>
                      </a:r>
                    </a:p>
                    <a:p>
                      <a:pPr marL="0" marR="0" indent="0" eaLnBrk="0">
                        <a:lnSpc>
                          <a:spcPct val="45000"/>
                        </a:lnSpc>
                      </a:pPr>
                      <a:endParaRPr lang="en-US" altLang="zh-CN" sz="1000" kern="0" spc="0" baseline="0" noProof="0" dirty="0">
                        <a:solidFill>
                          <a:srgbClr val="000000"/>
                        </a:solidFill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  <a:p>
                      <a:pPr marL="63500" marR="711200" indent="0" eaLnBrk="0">
                        <a:lnSpc>
                          <a:spcPct val="135294"/>
                        </a:lnSpc>
                      </a:pP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Current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Floor: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5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Direction: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UP</a:t>
                      </a:r>
                      <a:r>
                        <a:rPr lang="en-US" altLang="zh-CN" sz="850" kern="0" spc="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5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Op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en</a:t>
                      </a:r>
                      <a:r>
                        <a:rPr lang="en-US" altLang="zh-CN" sz="850" kern="0" spc="15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Door</a:t>
                      </a:r>
                      <a:r>
                        <a:rPr lang="en-US" altLang="zh-CN" sz="850" kern="0" spc="15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#</a:t>
                      </a:r>
                      <a:r>
                        <a:rPr lang="en-US" altLang="zh-CN" sz="850" kern="0" spc="15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Floor</a:t>
                      </a:r>
                      <a:r>
                        <a:rPr lang="en-US" altLang="zh-CN" sz="850" kern="0" spc="15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5</a:t>
                      </a:r>
                      <a:r>
                        <a:rPr lang="en-US" altLang="zh-CN" sz="850" kern="0" spc="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/>
                      </a:r>
                      <a:br>
                        <a:rPr lang="en-US" altLang="zh-CN" sz="850" kern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</a:b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Close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Door</a:t>
                      </a:r>
                      <a:r>
                        <a:rPr lang="en-US" altLang="zh-CN" sz="850" kern="0" spc="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</a:p>
                    <a:p>
                      <a:pPr marL="0" marR="0" indent="0" eaLnBrk="0">
                        <a:lnSpc>
                          <a:spcPct val="45000"/>
                        </a:lnSpc>
                      </a:pPr>
                      <a:endParaRPr lang="en-US" altLang="zh-CN" sz="1000" kern="0" spc="0" baseline="0" noProof="0" dirty="0">
                        <a:solidFill>
                          <a:srgbClr val="000000"/>
                        </a:solidFill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  <a:p>
                      <a:pPr marL="63500" marR="0" indent="0" eaLnBrk="0">
                        <a:lnSpc>
                          <a:spcPct val="100000"/>
                        </a:lnSpc>
                      </a:pP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Current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Floor: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6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Direction: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UP</a:t>
                      </a:r>
                    </a:p>
                    <a:p>
                      <a:pPr marL="0" marR="0" indent="0" eaLnBrk="0">
                        <a:lnSpc>
                          <a:spcPct val="45000"/>
                        </a:lnSpc>
                      </a:pPr>
                      <a:endParaRPr lang="en-US" altLang="zh-CN" sz="1000" kern="0" spc="0" baseline="0" noProof="0" dirty="0">
                        <a:solidFill>
                          <a:srgbClr val="000000"/>
                        </a:solidFill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  <a:p>
                      <a:pPr marL="63500" marR="711200" indent="0" eaLnBrk="0">
                        <a:lnSpc>
                          <a:spcPct val="135294"/>
                        </a:lnSpc>
                      </a:pP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Current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Floor: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7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Direction: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UP</a:t>
                      </a:r>
                      <a:r>
                        <a:rPr lang="en-US" altLang="zh-CN" sz="850" kern="0" spc="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5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Op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en</a:t>
                      </a:r>
                      <a:r>
                        <a:rPr lang="en-US" altLang="zh-CN" sz="850" kern="0" spc="15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Door</a:t>
                      </a:r>
                      <a:r>
                        <a:rPr lang="en-US" altLang="zh-CN" sz="850" kern="0" spc="15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#</a:t>
                      </a:r>
                      <a:r>
                        <a:rPr lang="en-US" altLang="zh-CN" sz="850" kern="0" spc="15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Floor</a:t>
                      </a:r>
                      <a:r>
                        <a:rPr lang="en-US" altLang="zh-CN" sz="850" kern="0" spc="15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7</a:t>
                      </a:r>
                      <a:r>
                        <a:rPr lang="en-US" altLang="zh-CN" sz="850" kern="0" spc="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/>
                      </a:r>
                      <a:br>
                        <a:rPr lang="en-US" altLang="zh-CN" sz="850" kern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</a:b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Close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Door</a:t>
                      </a:r>
                      <a:r>
                        <a:rPr lang="en-US" altLang="zh-CN" sz="850" kern="0" spc="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</a:p>
                    <a:p>
                      <a:pPr marL="0" marR="0" indent="0" eaLnBrk="0">
                        <a:lnSpc>
                          <a:spcPct val="45000"/>
                        </a:lnSpc>
                      </a:pPr>
                      <a:endParaRPr lang="en-US" altLang="zh-CN" sz="1000" kern="0" spc="0" baseline="0" noProof="0" dirty="0">
                        <a:solidFill>
                          <a:srgbClr val="000000"/>
                        </a:solidFill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  <a:p>
                      <a:pPr marL="63500" marR="584200" indent="0" eaLnBrk="0">
                        <a:lnSpc>
                          <a:spcPct val="135294"/>
                        </a:lnSpc>
                      </a:pP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Current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Floor: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6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Direction: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DOWN</a:t>
                      </a:r>
                      <a:r>
                        <a:rPr lang="en-US" altLang="zh-CN" sz="850" kern="0" spc="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5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Op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en</a:t>
                      </a:r>
                      <a:r>
                        <a:rPr lang="en-US" altLang="zh-CN" sz="850" kern="0" spc="15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Door</a:t>
                      </a:r>
                      <a:r>
                        <a:rPr lang="en-US" altLang="zh-CN" sz="850" kern="0" spc="15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#</a:t>
                      </a:r>
                      <a:r>
                        <a:rPr lang="en-US" altLang="zh-CN" sz="850" kern="0" spc="15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Floor</a:t>
                      </a:r>
                      <a:r>
                        <a:rPr lang="en-US" altLang="zh-CN" sz="850" kern="0" spc="15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6</a:t>
                      </a:r>
                      <a:r>
                        <a:rPr lang="en-US" altLang="zh-CN" sz="850" kern="0" spc="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/>
                      </a:r>
                      <a:br>
                        <a:rPr lang="en-US" altLang="zh-CN" sz="850" kern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</a:b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Close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Door</a:t>
                      </a:r>
                      <a:r>
                        <a:rPr lang="en-US" altLang="zh-CN" sz="850" kern="0" spc="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</a:p>
                    <a:p>
                      <a:pPr marL="0" marR="0" indent="0" eaLnBrk="0">
                        <a:lnSpc>
                          <a:spcPct val="45000"/>
                        </a:lnSpc>
                      </a:pPr>
                      <a:endParaRPr lang="en-US" altLang="zh-CN" sz="1000" kern="0" spc="0" baseline="0" noProof="0" dirty="0">
                        <a:solidFill>
                          <a:srgbClr val="000000"/>
                        </a:solidFill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  <a:p>
                      <a:pPr marL="63500" marR="0" indent="0" eaLnBrk="0">
                        <a:lnSpc>
                          <a:spcPct val="100000"/>
                        </a:lnSpc>
                      </a:pP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Current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Floor: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5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Direction: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DOWN</a:t>
                      </a:r>
                    </a:p>
                    <a:p>
                      <a:pPr marL="0" marR="0" indent="0" eaLnBrk="0">
                        <a:lnSpc>
                          <a:spcPct val="45000"/>
                        </a:lnSpc>
                      </a:pPr>
                      <a:endParaRPr lang="en-US" altLang="zh-CN" sz="1000" kern="0" spc="0" baseline="0" noProof="0" dirty="0">
                        <a:solidFill>
                          <a:srgbClr val="000000"/>
                        </a:solidFill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  <a:p>
                      <a:pPr marL="63500" marR="0" indent="0" eaLnBrk="0">
                        <a:lnSpc>
                          <a:spcPct val="100000"/>
                        </a:lnSpc>
                      </a:pP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Current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Floor: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4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Direction: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DOWN</a:t>
                      </a:r>
                    </a:p>
                    <a:p>
                      <a:pPr marL="0" marR="0" indent="0" eaLnBrk="0">
                        <a:lnSpc>
                          <a:spcPct val="45000"/>
                        </a:lnSpc>
                      </a:pPr>
                      <a:endParaRPr lang="en-US" altLang="zh-CN" sz="1000" kern="0" spc="0" baseline="0" noProof="0" dirty="0">
                        <a:solidFill>
                          <a:srgbClr val="000000"/>
                        </a:solidFill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  <a:p>
                      <a:pPr marL="63500" marR="584200" indent="0" eaLnBrk="0">
                        <a:lnSpc>
                          <a:spcPct val="143790"/>
                        </a:lnSpc>
                      </a:pP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Current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Floor: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3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Direction: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DOWN</a:t>
                      </a:r>
                      <a:r>
                        <a:rPr lang="en-US" altLang="zh-CN" sz="850" kern="0" spc="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5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Op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en</a:t>
                      </a:r>
                      <a:r>
                        <a:rPr lang="en-US" altLang="zh-CN" sz="850" kern="0" spc="15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Door</a:t>
                      </a:r>
                      <a:r>
                        <a:rPr lang="en-US" altLang="zh-CN" sz="850" kern="0" spc="15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#</a:t>
                      </a:r>
                      <a:r>
                        <a:rPr lang="en-US" altLang="zh-CN" sz="850" kern="0" spc="15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Floor</a:t>
                      </a:r>
                      <a:r>
                        <a:rPr lang="en-US" altLang="zh-CN" sz="850" kern="0" spc="15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3</a:t>
                      </a:r>
                      <a:r>
                        <a:rPr lang="en-US" altLang="zh-CN" sz="850" kern="0" spc="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/>
                      </a:r>
                      <a:br>
                        <a:rPr lang="en-US" altLang="zh-CN" sz="850" kern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</a:b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Close</a:t>
                      </a:r>
                      <a:r>
                        <a:rPr lang="en-US" altLang="zh-CN" sz="850" kern="0" spc="-15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Door</a:t>
                      </a:r>
                      <a:r>
                        <a:rPr lang="en-US" altLang="zh-CN" sz="850" kern="0" spc="0" baseline="0" noProof="0" dirty="0" smtClean="0"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 </a:t>
                      </a:r>
                    </a:p>
                  </a:txBody>
                  <a:tcPr marL="3048" marR="3048" marT="28448" marB="3048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1333500" indent="0" eaLnBrk="0">
                        <a:lnSpc>
                          <a:spcPct val="147426"/>
                        </a:lnSpc>
                      </a:pPr>
                      <a:r>
                        <a:rPr lang="en-US" altLang="zh-CN" sz="850" kern="0" spc="5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当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前楼层：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1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，方向：向上</a:t>
                      </a:r>
                      <a:r>
                        <a:rPr lang="en-US" altLang="zh-CN" sz="850" kern="0" spc="0" baseline="0" noProof="0" dirty="0" smtClean="0"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 </a:t>
                      </a:r>
                      <a:r>
                        <a:rPr lang="en-US" altLang="zh-CN" sz="850" kern="0" spc="5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当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前楼层：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2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，方向：向上</a:t>
                      </a:r>
                      <a:r>
                        <a:rPr lang="en-US" altLang="zh-CN" sz="850" kern="0" spc="0" baseline="0" noProof="0" dirty="0" smtClean="0"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 </a:t>
                      </a:r>
                      <a:r>
                        <a:rPr lang="en-US" altLang="zh-CN" sz="850" kern="0" spc="5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当前楼层：</a:t>
                      </a:r>
                      <a:r>
                        <a:rPr lang="en-US" altLang="zh-CN" sz="850" kern="0" spc="5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3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，方向：向上</a:t>
                      </a:r>
                      <a:r>
                        <a:rPr lang="en-US" altLang="zh-CN" sz="850" kern="0" spc="0" baseline="0" noProof="0" dirty="0" smtClean="0"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 </a:t>
                      </a:r>
                      <a:r>
                        <a:rPr lang="en-US" altLang="zh-CN" sz="850" kern="0" spc="-15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当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前楼层：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3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，开门</a:t>
                      </a:r>
                      <a:r>
                        <a:rPr lang="en-US" altLang="zh-CN" sz="850" kern="0" spc="0" baseline="0" noProof="0" dirty="0" smtClean="0"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 </a:t>
                      </a:r>
                    </a:p>
                    <a:p>
                      <a:pPr marL="0" marR="0" indent="0" eaLnBrk="0">
                        <a:lnSpc>
                          <a:spcPct val="45000"/>
                        </a:lnSpc>
                      </a:pPr>
                      <a:endParaRPr lang="en-US" altLang="zh-CN" sz="1000" kern="0" spc="0" baseline="0" noProof="0" dirty="0">
                        <a:solidFill>
                          <a:srgbClr val="000000"/>
                        </a:solidFill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  <a:p>
                      <a:pPr marL="63500" marR="0" indent="0" eaLnBrk="0">
                        <a:lnSpc>
                          <a:spcPct val="102941"/>
                        </a:lnSpc>
                        <a:spcAft>
                          <a:spcPts val="500"/>
                        </a:spcAft>
                      </a:pPr>
                      <a:r>
                        <a:rPr lang="en-US" altLang="zh-CN" sz="850" kern="0" spc="-15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关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门</a:t>
                      </a:r>
                    </a:p>
                    <a:p>
                      <a:pPr marL="63500" marR="1333500" indent="0" eaLnBrk="0">
                        <a:lnSpc>
                          <a:spcPct val="135620"/>
                        </a:lnSpc>
                      </a:pPr>
                      <a:r>
                        <a:rPr lang="en-US" altLang="zh-CN" sz="850" kern="0" spc="5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当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前楼层：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4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，方向：向上</a:t>
                      </a:r>
                      <a:r>
                        <a:rPr lang="en-US" altLang="zh-CN" sz="850" kern="0" spc="0" baseline="0" noProof="0" dirty="0" smtClean="0"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 </a:t>
                      </a:r>
                      <a:r>
                        <a:rPr lang="en-US" altLang="zh-CN" sz="850" kern="0" spc="5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当前楼层：</a:t>
                      </a:r>
                      <a:r>
                        <a:rPr lang="en-US" altLang="zh-CN" sz="850" kern="0" spc="5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5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，方向：向上</a:t>
                      </a:r>
                      <a:r>
                        <a:rPr lang="en-US" altLang="zh-CN" sz="850" kern="0" spc="0" baseline="0" noProof="0" dirty="0" smtClean="0"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 </a:t>
                      </a:r>
                      <a:r>
                        <a:rPr lang="en-US" altLang="zh-CN" sz="850" kern="0" spc="-15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当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前楼层：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5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，开门</a:t>
                      </a:r>
                      <a:r>
                        <a:rPr lang="en-US" altLang="zh-CN" sz="850" kern="0" spc="0" baseline="0" noProof="0" dirty="0" smtClean="0"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 </a:t>
                      </a:r>
                    </a:p>
                    <a:p>
                      <a:pPr marL="0" marR="0" indent="0" eaLnBrk="0">
                        <a:lnSpc>
                          <a:spcPct val="45000"/>
                        </a:lnSpc>
                      </a:pPr>
                      <a:endParaRPr lang="en-US" altLang="zh-CN" sz="1000" kern="0" spc="0" baseline="0" noProof="0" dirty="0">
                        <a:solidFill>
                          <a:srgbClr val="000000"/>
                        </a:solidFill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  <a:p>
                      <a:pPr marL="63500" marR="0" indent="0" eaLnBrk="0">
                        <a:lnSpc>
                          <a:spcPct val="102941"/>
                        </a:lnSpc>
                        <a:spcAft>
                          <a:spcPts val="500"/>
                        </a:spcAft>
                      </a:pPr>
                      <a:r>
                        <a:rPr lang="en-US" altLang="zh-CN" sz="850" kern="0" spc="-15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关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门</a:t>
                      </a:r>
                    </a:p>
                    <a:p>
                      <a:pPr marL="63500" marR="1333500" indent="0" eaLnBrk="0">
                        <a:lnSpc>
                          <a:spcPct val="135620"/>
                        </a:lnSpc>
                      </a:pPr>
                      <a:r>
                        <a:rPr lang="en-US" altLang="zh-CN" sz="850" kern="0" spc="5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当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前楼层：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6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，方向：向上</a:t>
                      </a:r>
                      <a:r>
                        <a:rPr lang="en-US" altLang="zh-CN" sz="850" kern="0" spc="0" baseline="0" noProof="0" dirty="0" smtClean="0"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 </a:t>
                      </a:r>
                      <a:r>
                        <a:rPr lang="en-US" altLang="zh-CN" sz="850" kern="0" spc="5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当前楼层：</a:t>
                      </a:r>
                      <a:r>
                        <a:rPr lang="en-US" altLang="zh-CN" sz="850" kern="0" spc="5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7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，方向：向上</a:t>
                      </a:r>
                      <a:r>
                        <a:rPr lang="en-US" altLang="zh-CN" sz="850" kern="0" spc="0" baseline="0" noProof="0" dirty="0" smtClean="0"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 </a:t>
                      </a:r>
                      <a:r>
                        <a:rPr lang="en-US" altLang="zh-CN" sz="850" kern="0" spc="-15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当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前楼层：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7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，开门</a:t>
                      </a:r>
                      <a:r>
                        <a:rPr lang="en-US" altLang="zh-CN" sz="850" kern="0" spc="0" baseline="0" noProof="0" dirty="0" smtClean="0"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 </a:t>
                      </a:r>
                    </a:p>
                    <a:p>
                      <a:pPr marL="0" marR="0" indent="0" eaLnBrk="0">
                        <a:lnSpc>
                          <a:spcPct val="45000"/>
                        </a:lnSpc>
                      </a:pPr>
                      <a:endParaRPr lang="en-US" altLang="zh-CN" sz="1000" kern="0" spc="0" baseline="0" noProof="0" dirty="0">
                        <a:solidFill>
                          <a:srgbClr val="000000"/>
                        </a:solidFill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  <a:p>
                      <a:pPr marL="63500" marR="0" indent="0" eaLnBrk="0">
                        <a:lnSpc>
                          <a:spcPct val="102941"/>
                        </a:lnSpc>
                        <a:spcAft>
                          <a:spcPts val="500"/>
                        </a:spcAft>
                      </a:pPr>
                      <a:r>
                        <a:rPr lang="en-US" altLang="zh-CN" sz="850" kern="0" spc="-15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关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门</a:t>
                      </a:r>
                    </a:p>
                    <a:p>
                      <a:pPr marL="63500" marR="1333500" indent="0" eaLnBrk="0">
                        <a:lnSpc>
                          <a:spcPct val="126960"/>
                        </a:lnSpc>
                      </a:pPr>
                      <a:r>
                        <a:rPr lang="en-US" altLang="zh-CN" sz="850" kern="0" spc="5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当前楼层：</a:t>
                      </a:r>
                      <a:r>
                        <a:rPr lang="en-US" altLang="zh-CN" sz="850" kern="0" spc="5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6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，方向：向下</a:t>
                      </a:r>
                      <a:r>
                        <a:rPr lang="en-US" altLang="zh-CN" sz="850" kern="0" spc="0" baseline="0" noProof="0" dirty="0" smtClean="0"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 </a:t>
                      </a:r>
                      <a:r>
                        <a:rPr lang="en-US" altLang="zh-CN" sz="850" kern="0" spc="-15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当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前楼层：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6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，开门</a:t>
                      </a:r>
                      <a:r>
                        <a:rPr lang="en-US" altLang="zh-CN" sz="850" kern="0" spc="0" baseline="0" noProof="0" dirty="0" smtClean="0"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 </a:t>
                      </a:r>
                    </a:p>
                    <a:p>
                      <a:pPr marL="0" marR="0" indent="0" eaLnBrk="0">
                        <a:lnSpc>
                          <a:spcPct val="45000"/>
                        </a:lnSpc>
                      </a:pPr>
                      <a:endParaRPr lang="en-US" altLang="zh-CN" sz="1000" kern="0" spc="0" baseline="0" noProof="0" dirty="0">
                        <a:solidFill>
                          <a:srgbClr val="000000"/>
                        </a:solidFill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  <a:p>
                      <a:pPr marL="63500" marR="0" indent="0" eaLnBrk="0">
                        <a:lnSpc>
                          <a:spcPct val="102941"/>
                        </a:lnSpc>
                        <a:spcAft>
                          <a:spcPts val="500"/>
                        </a:spcAft>
                      </a:pPr>
                      <a:r>
                        <a:rPr lang="en-US" altLang="zh-CN" sz="850" kern="0" spc="-15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关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门</a:t>
                      </a:r>
                    </a:p>
                    <a:p>
                      <a:pPr marL="63500" marR="1333500" indent="0" eaLnBrk="0">
                        <a:lnSpc>
                          <a:spcPct val="146960"/>
                        </a:lnSpc>
                      </a:pPr>
                      <a:r>
                        <a:rPr lang="en-US" altLang="zh-CN" sz="850" kern="0" spc="5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当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前楼层：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5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，方向：向下</a:t>
                      </a:r>
                      <a:r>
                        <a:rPr lang="en-US" altLang="zh-CN" sz="850" kern="0" spc="0" baseline="0" noProof="0" dirty="0" smtClean="0"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 </a:t>
                      </a:r>
                      <a:r>
                        <a:rPr lang="en-US" altLang="zh-CN" sz="850" kern="0" spc="5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当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前楼层：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4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，方向：向下</a:t>
                      </a:r>
                      <a:r>
                        <a:rPr lang="en-US" altLang="zh-CN" sz="850" kern="0" spc="0" baseline="0" noProof="0" dirty="0" smtClean="0"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 </a:t>
                      </a:r>
                      <a:r>
                        <a:rPr lang="en-US" altLang="zh-CN" sz="850" kern="0" spc="5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当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前楼层：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3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，方向：向下</a:t>
                      </a:r>
                      <a:r>
                        <a:rPr lang="en-US" altLang="zh-CN" sz="850" kern="0" spc="0" baseline="0" noProof="0" dirty="0" smtClean="0"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 </a:t>
                      </a:r>
                      <a:r>
                        <a:rPr lang="en-US" altLang="zh-CN" sz="850" kern="0" spc="5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当前楼当前楼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层：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Consolas" pitchFamily="49" charset="0"/>
                          <a:ea typeface="Consolas" pitchFamily="49" charset="0"/>
                          <a:cs typeface="Consolas" pitchFamily="49" charset="0"/>
                        </a:rPr>
                        <a:t>3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，开门</a:t>
                      </a:r>
                      <a:r>
                        <a:rPr lang="en-US" altLang="zh-CN" sz="850" kern="0" spc="0" baseline="0" noProof="0" dirty="0" smtClean="0"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 </a:t>
                      </a:r>
                      <a:r>
                        <a:rPr lang="en-US" altLang="zh-CN" sz="850" kern="0" spc="-15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关</a:t>
                      </a:r>
                      <a:r>
                        <a:rPr lang="en-US" altLang="zh-CN" sz="850" kern="0" spc="0" baseline="0" noProof="0" dirty="0" smtClean="0">
                          <a:solidFill>
                            <a:srgbClr val="404040"/>
                          </a:solidFill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门</a:t>
                      </a:r>
                      <a:r>
                        <a:rPr lang="en-US" altLang="zh-CN" sz="850" kern="0" spc="0" baseline="0" noProof="0" dirty="0" smtClean="0">
                          <a:latin typeface="SimSun" pitchFamily="2" charset="0"/>
                          <a:ea typeface="SimSun" pitchFamily="2" charset="0"/>
                          <a:cs typeface="SimSun" pitchFamily="2" charset="0"/>
                        </a:rPr>
                        <a:t> </a:t>
                      </a:r>
                    </a:p>
                  </a:txBody>
                  <a:tcPr marL="3048" marR="3048" marT="3048" marB="3048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6" name="Combination 6"/>
          <p:cNvGrpSpPr/>
          <p:nvPr/>
        </p:nvGrpSpPr>
        <p:grpSpPr>
          <a:xfrm>
            <a:off x="1068070" y="8267066"/>
            <a:ext cx="5424170" cy="213995"/>
            <a:chOff x="1068070" y="8267066"/>
            <a:chExt cx="5424170" cy="213995"/>
          </a:xfrm>
        </p:grpSpPr>
        <p:sp>
          <p:nvSpPr>
            <p:cNvPr id="7" name="VectorPath 7"/>
            <p:cNvSpPr/>
            <p:nvPr/>
          </p:nvSpPr>
          <p:spPr>
            <a:xfrm>
              <a:off x="1068324" y="8270241"/>
              <a:ext cx="5423662" cy="6096"/>
            </a:xfrm>
            <a:custGeom>
              <a:avLst/>
              <a:gdLst/>
              <a:ahLst/>
              <a:cxnLst/>
              <a:rect l="l" t="t" r="r" b="b"/>
              <a:pathLst>
                <a:path w="5423662" h="6096">
                  <a:moveTo>
                    <a:pt x="3048" y="3048"/>
                  </a:moveTo>
                  <a:lnTo>
                    <a:pt x="5420614" y="3048"/>
                  </a:lnTo>
                </a:path>
              </a:pathLst>
            </a:custGeom>
            <a:ln w="6096" cap="flat" cmpd="sng">
              <a:solidFill>
                <a:srgbClr val="000000">
                  <a:alpha val="100000"/>
                </a:srgbClr>
              </a:solidFill>
              <a:bevel/>
            </a:ln>
          </p:spPr>
        </p:sp>
        <p:sp>
          <p:nvSpPr>
            <p:cNvPr id="8" name="VectorPath 8"/>
            <p:cNvSpPr/>
            <p:nvPr/>
          </p:nvSpPr>
          <p:spPr>
            <a:xfrm>
              <a:off x="1068324" y="8474710"/>
              <a:ext cx="5423662" cy="6096"/>
            </a:xfrm>
            <a:custGeom>
              <a:avLst/>
              <a:gdLst/>
              <a:ahLst/>
              <a:cxnLst/>
              <a:rect l="l" t="t" r="r" b="b"/>
              <a:pathLst>
                <a:path w="5423662" h="6096">
                  <a:moveTo>
                    <a:pt x="3048" y="3048"/>
                  </a:moveTo>
                  <a:lnTo>
                    <a:pt x="5420614" y="3048"/>
                  </a:lnTo>
                </a:path>
              </a:pathLst>
            </a:custGeom>
            <a:ln w="6096" cap="flat" cmpd="sng">
              <a:solidFill>
                <a:srgbClr val="000000">
                  <a:alpha val="100000"/>
                </a:srgbClr>
              </a:solidFill>
              <a:bevel/>
            </a:ln>
          </p:spPr>
        </p:sp>
        <p:sp>
          <p:nvSpPr>
            <p:cNvPr id="9" name="VectorPath 9"/>
            <p:cNvSpPr/>
            <p:nvPr/>
          </p:nvSpPr>
          <p:spPr>
            <a:xfrm>
              <a:off x="1071372" y="8267192"/>
              <a:ext cx="6096" cy="210565"/>
            </a:xfrm>
            <a:custGeom>
              <a:avLst/>
              <a:gdLst/>
              <a:ahLst/>
              <a:cxnLst/>
              <a:rect l="l" t="t" r="r" b="b"/>
              <a:pathLst>
                <a:path w="6096" h="210565">
                  <a:moveTo>
                    <a:pt x="3048" y="3048"/>
                  </a:moveTo>
                  <a:lnTo>
                    <a:pt x="3048" y="207518"/>
                  </a:lnTo>
                </a:path>
              </a:pathLst>
            </a:custGeom>
            <a:ln w="6096" cap="flat" cmpd="sng">
              <a:solidFill>
                <a:srgbClr val="000000">
                  <a:alpha val="100000"/>
                </a:srgbClr>
              </a:solidFill>
              <a:bevel/>
            </a:ln>
          </p:spPr>
        </p:sp>
        <p:sp>
          <p:nvSpPr>
            <p:cNvPr id="10" name="VectorPath 10"/>
            <p:cNvSpPr/>
            <p:nvPr/>
          </p:nvSpPr>
          <p:spPr>
            <a:xfrm>
              <a:off x="2114677" y="8267192"/>
              <a:ext cx="6096" cy="210565"/>
            </a:xfrm>
            <a:custGeom>
              <a:avLst/>
              <a:gdLst/>
              <a:ahLst/>
              <a:cxnLst/>
              <a:rect l="l" t="t" r="r" b="b"/>
              <a:pathLst>
                <a:path w="6096" h="210565">
                  <a:moveTo>
                    <a:pt x="3048" y="3048"/>
                  </a:moveTo>
                  <a:lnTo>
                    <a:pt x="3048" y="207518"/>
                  </a:lnTo>
                </a:path>
              </a:pathLst>
            </a:custGeom>
            <a:ln w="6096" cap="flat" cmpd="sng">
              <a:solidFill>
                <a:srgbClr val="000000">
                  <a:alpha val="100000"/>
                </a:srgbClr>
              </a:solidFill>
              <a:bevel/>
            </a:ln>
          </p:spPr>
        </p:sp>
        <p:sp>
          <p:nvSpPr>
            <p:cNvPr id="11" name="VectorPath 11"/>
            <p:cNvSpPr/>
            <p:nvPr/>
          </p:nvSpPr>
          <p:spPr>
            <a:xfrm>
              <a:off x="6482843" y="8267192"/>
              <a:ext cx="6096" cy="210565"/>
            </a:xfrm>
            <a:custGeom>
              <a:avLst/>
              <a:gdLst/>
              <a:ahLst/>
              <a:cxnLst/>
              <a:rect l="l" t="t" r="r" b="b"/>
              <a:pathLst>
                <a:path w="6096" h="210565">
                  <a:moveTo>
                    <a:pt x="3048" y="3048"/>
                  </a:moveTo>
                  <a:lnTo>
                    <a:pt x="3048" y="207518"/>
                  </a:lnTo>
                </a:path>
              </a:pathLst>
            </a:custGeom>
            <a:ln w="6096" cap="flat" cmpd="sng">
              <a:solidFill>
                <a:srgbClr val="000000">
                  <a:alpha val="100000"/>
                </a:srgbClr>
              </a:solidFill>
              <a:bevel/>
            </a:ln>
          </p:spPr>
        </p:sp>
      </p:grpSp>
      <p:grpSp>
        <p:nvGrpSpPr>
          <p:cNvPr id="12" name="Combination 12"/>
          <p:cNvGrpSpPr/>
          <p:nvPr/>
        </p:nvGrpSpPr>
        <p:grpSpPr>
          <a:xfrm>
            <a:off x="1068070" y="8676006"/>
            <a:ext cx="5424170" cy="213995"/>
            <a:chOff x="1068070" y="8676006"/>
            <a:chExt cx="5424170" cy="213995"/>
          </a:xfrm>
        </p:grpSpPr>
        <p:sp>
          <p:nvSpPr>
            <p:cNvPr id="13" name="VectorPath 13"/>
            <p:cNvSpPr/>
            <p:nvPr/>
          </p:nvSpPr>
          <p:spPr>
            <a:xfrm>
              <a:off x="1068324" y="8679180"/>
              <a:ext cx="5423662" cy="6096"/>
            </a:xfrm>
            <a:custGeom>
              <a:avLst/>
              <a:gdLst/>
              <a:ahLst/>
              <a:cxnLst/>
              <a:rect l="l" t="t" r="r" b="b"/>
              <a:pathLst>
                <a:path w="5423662" h="6096">
                  <a:moveTo>
                    <a:pt x="3048" y="3048"/>
                  </a:moveTo>
                  <a:lnTo>
                    <a:pt x="5420614" y="3048"/>
                  </a:lnTo>
                </a:path>
              </a:pathLst>
            </a:custGeom>
            <a:ln w="6096" cap="flat" cmpd="sng">
              <a:solidFill>
                <a:srgbClr val="000000">
                  <a:alpha val="100000"/>
                </a:srgbClr>
              </a:solidFill>
              <a:bevel/>
            </a:ln>
          </p:spPr>
        </p:sp>
        <p:sp>
          <p:nvSpPr>
            <p:cNvPr id="14" name="VectorPath 14"/>
            <p:cNvSpPr/>
            <p:nvPr/>
          </p:nvSpPr>
          <p:spPr>
            <a:xfrm>
              <a:off x="1068324" y="8883650"/>
              <a:ext cx="5423662" cy="6096"/>
            </a:xfrm>
            <a:custGeom>
              <a:avLst/>
              <a:gdLst/>
              <a:ahLst/>
              <a:cxnLst/>
              <a:rect l="l" t="t" r="r" b="b"/>
              <a:pathLst>
                <a:path w="5423662" h="6096">
                  <a:moveTo>
                    <a:pt x="3048" y="3048"/>
                  </a:moveTo>
                  <a:lnTo>
                    <a:pt x="5420614" y="3048"/>
                  </a:lnTo>
                </a:path>
              </a:pathLst>
            </a:custGeom>
            <a:ln w="6096" cap="flat" cmpd="sng">
              <a:solidFill>
                <a:srgbClr val="000000">
                  <a:alpha val="100000"/>
                </a:srgbClr>
              </a:solidFill>
              <a:bevel/>
            </a:ln>
          </p:spPr>
        </p:sp>
        <p:sp>
          <p:nvSpPr>
            <p:cNvPr id="15" name="VectorPath 15"/>
            <p:cNvSpPr/>
            <p:nvPr/>
          </p:nvSpPr>
          <p:spPr>
            <a:xfrm>
              <a:off x="1071372" y="8676132"/>
              <a:ext cx="6096" cy="210565"/>
            </a:xfrm>
            <a:custGeom>
              <a:avLst/>
              <a:gdLst/>
              <a:ahLst/>
              <a:cxnLst/>
              <a:rect l="l" t="t" r="r" b="b"/>
              <a:pathLst>
                <a:path w="6096" h="210565">
                  <a:moveTo>
                    <a:pt x="3048" y="3048"/>
                  </a:moveTo>
                  <a:lnTo>
                    <a:pt x="3048" y="207518"/>
                  </a:lnTo>
                </a:path>
              </a:pathLst>
            </a:custGeom>
            <a:ln w="6096" cap="flat" cmpd="sng">
              <a:solidFill>
                <a:srgbClr val="000000">
                  <a:alpha val="100000"/>
                </a:srgbClr>
              </a:solidFill>
              <a:bevel/>
            </a:ln>
          </p:spPr>
        </p:sp>
        <p:sp>
          <p:nvSpPr>
            <p:cNvPr id="16" name="VectorPath 16"/>
            <p:cNvSpPr/>
            <p:nvPr/>
          </p:nvSpPr>
          <p:spPr>
            <a:xfrm>
              <a:off x="2114677" y="8676132"/>
              <a:ext cx="6096" cy="210565"/>
            </a:xfrm>
            <a:custGeom>
              <a:avLst/>
              <a:gdLst/>
              <a:ahLst/>
              <a:cxnLst/>
              <a:rect l="l" t="t" r="r" b="b"/>
              <a:pathLst>
                <a:path w="6096" h="210565">
                  <a:moveTo>
                    <a:pt x="3048" y="3048"/>
                  </a:moveTo>
                  <a:lnTo>
                    <a:pt x="3048" y="207518"/>
                  </a:lnTo>
                </a:path>
              </a:pathLst>
            </a:custGeom>
            <a:ln w="6096" cap="flat" cmpd="sng">
              <a:solidFill>
                <a:srgbClr val="000000">
                  <a:alpha val="100000"/>
                </a:srgbClr>
              </a:solidFill>
              <a:bevel/>
            </a:ln>
          </p:spPr>
        </p:sp>
        <p:sp>
          <p:nvSpPr>
            <p:cNvPr id="17" name="VectorPath 17"/>
            <p:cNvSpPr/>
            <p:nvPr/>
          </p:nvSpPr>
          <p:spPr>
            <a:xfrm>
              <a:off x="6482843" y="8676132"/>
              <a:ext cx="6096" cy="210565"/>
            </a:xfrm>
            <a:custGeom>
              <a:avLst/>
              <a:gdLst/>
              <a:ahLst/>
              <a:cxnLst/>
              <a:rect l="l" t="t" r="r" b="b"/>
              <a:pathLst>
                <a:path w="6096" h="210565">
                  <a:moveTo>
                    <a:pt x="3048" y="3048"/>
                  </a:moveTo>
                  <a:lnTo>
                    <a:pt x="3048" y="207518"/>
                  </a:lnTo>
                </a:path>
              </a:pathLst>
            </a:custGeom>
            <a:ln w="6096" cap="flat" cmpd="sng">
              <a:solidFill>
                <a:srgbClr val="000000">
                  <a:alpha val="100000"/>
                </a:srgbClr>
              </a:solidFill>
              <a:bevel/>
            </a:ln>
          </p:spPr>
        </p:sp>
      </p:grpSp>
      <p:sp>
        <p:nvSpPr>
          <p:cNvPr id="18" name="TextBox18"/>
          <p:cNvSpPr txBox="1"/>
          <p:nvPr/>
        </p:nvSpPr>
        <p:spPr>
          <a:xfrm>
            <a:off x="1143000" y="7901940"/>
            <a:ext cx="5340350" cy="17633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eaLnBrk="0">
              <a:lnSpc>
                <a:spcPct val="130208"/>
              </a:lnSpc>
            </a:pPr>
            <a:r>
              <a:rPr lang="en-US" altLang="zh-CN" sz="1000" kern="0" spc="3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按照题目说明，乘客请求为一次性输入，乘客请求分为</a:t>
            </a:r>
            <a:r>
              <a:rPr lang="en-US" altLang="zh-CN" sz="1000" kern="0" spc="2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电梯内和电梯外两个队列，分别为：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-1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电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梯内：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</a:p>
          <a:p>
            <a:pPr marL="0" marR="0" indent="0" eaLnBrk="0">
              <a:lnSpc>
                <a:spcPct val="123529"/>
              </a:lnSpc>
              <a:spcAft>
                <a:spcPts val="400"/>
              </a:spcAft>
            </a:pPr>
            <a:r>
              <a:rPr lang="en-US" altLang="zh-CN" sz="1275" kern="0" spc="60" baseline="8240" noProof="0" dirty="0" smtClean="0">
                <a:solidFill>
                  <a:srgbClr val="404040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I</a:t>
            </a:r>
            <a:r>
              <a:rPr lang="en-US" altLang="zh-CN" sz="1275" kern="0" spc="50" baseline="8240" noProof="0" dirty="0" smtClean="0">
                <a:solidFill>
                  <a:srgbClr val="404040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nner</a:t>
            </a:r>
            <a:r>
              <a:rPr lang="en-US" altLang="zh-CN" sz="1275" kern="0" spc="35" baseline="8240" noProof="0" dirty="0" smtClean="0">
                <a:solidFill>
                  <a:srgbClr val="404040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Queue</a:t>
            </a:r>
            <a:r>
              <a:rPr lang="en-US" altLang="zh-CN" sz="1275" kern="0" spc="4220" baseline="824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1275" kern="0" spc="45" baseline="8240" noProof="0" dirty="0" smtClean="0">
                <a:solidFill>
                  <a:srgbClr val="404040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&lt;</a:t>
            </a:r>
            <a:r>
              <a:rPr lang="en-US" altLang="zh-CN" sz="1275" kern="0" spc="35" baseline="8240" noProof="0" dirty="0" smtClean="0">
                <a:solidFill>
                  <a:srgbClr val="404040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5&gt;</a:t>
            </a:r>
            <a:r>
              <a:rPr lang="en-US" altLang="zh-CN" sz="1275" kern="0" spc="635" baseline="824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1275" kern="0" spc="50" baseline="8240" noProof="0" dirty="0" smtClean="0">
                <a:solidFill>
                  <a:srgbClr val="404040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&lt;</a:t>
            </a:r>
            <a:r>
              <a:rPr lang="en-US" altLang="zh-CN" sz="1275" kern="0" spc="35" baseline="8240" noProof="0" dirty="0" smtClean="0">
                <a:solidFill>
                  <a:srgbClr val="404040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7&gt;</a:t>
            </a:r>
            <a:r>
              <a:rPr lang="en-US" altLang="zh-CN" sz="1275" kern="0" spc="660" baseline="824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1275" kern="0" spc="45" baseline="8240" noProof="0" dirty="0" smtClean="0">
                <a:solidFill>
                  <a:srgbClr val="404040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&lt;</a:t>
            </a:r>
            <a:r>
              <a:rPr lang="en-US" altLang="zh-CN" sz="1275" kern="0" spc="35" baseline="8240" noProof="0" dirty="0" smtClean="0">
                <a:solidFill>
                  <a:srgbClr val="404040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3&gt;</a:t>
            </a:r>
          </a:p>
          <a:p>
            <a:pPr marL="0" marR="0" indent="0" eaLnBrk="0">
              <a:lnSpc>
                <a:spcPct val="104999"/>
              </a:lnSpc>
              <a:spcAft>
                <a:spcPts val="300"/>
              </a:spcAft>
            </a:pPr>
            <a:r>
              <a:rPr lang="en-US" altLang="zh-CN" sz="1000" kern="0" spc="-1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电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梯外：</a:t>
            </a:r>
          </a:p>
          <a:p>
            <a:pPr marL="0" marR="0" indent="0" eaLnBrk="0">
              <a:lnSpc>
                <a:spcPct val="123529"/>
              </a:lnSpc>
              <a:spcAft>
                <a:spcPts val="400"/>
              </a:spcAft>
            </a:pPr>
            <a:r>
              <a:rPr lang="en-US" altLang="zh-CN" sz="1275" kern="0" spc="60" baseline="8240" noProof="0" dirty="0" smtClean="0">
                <a:solidFill>
                  <a:srgbClr val="404040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O</a:t>
            </a:r>
            <a:r>
              <a:rPr lang="en-US" altLang="zh-CN" sz="1275" kern="0" spc="50" baseline="8240" noProof="0" dirty="0" smtClean="0">
                <a:solidFill>
                  <a:srgbClr val="404040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uter</a:t>
            </a:r>
            <a:r>
              <a:rPr lang="en-US" altLang="zh-CN" sz="1275" kern="0" spc="35" baseline="8240" noProof="0" dirty="0" smtClean="0">
                <a:solidFill>
                  <a:srgbClr val="404040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Queue</a:t>
            </a:r>
            <a:r>
              <a:rPr lang="en-US" altLang="zh-CN" sz="1275" kern="0" spc="4220" baseline="824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1275" kern="0" spc="50" baseline="8240" noProof="0" dirty="0" smtClean="0">
                <a:solidFill>
                  <a:srgbClr val="404040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&lt;</a:t>
            </a:r>
            <a:r>
              <a:rPr lang="en-US" altLang="zh-CN" sz="1275" kern="0" spc="45" baseline="8240" noProof="0" dirty="0" smtClean="0">
                <a:solidFill>
                  <a:srgbClr val="404040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3</a:t>
            </a:r>
            <a:r>
              <a:rPr lang="en-US" altLang="zh-CN" sz="1275" kern="0" spc="35" baseline="8240" noProof="0" dirty="0" smtClean="0">
                <a:solidFill>
                  <a:srgbClr val="404040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,UP&gt;</a:t>
            </a:r>
            <a:r>
              <a:rPr lang="en-US" altLang="zh-CN" sz="1275" kern="0" spc="660" baseline="824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1275" kern="0" spc="60" baseline="8240" noProof="0" dirty="0" smtClean="0">
                <a:solidFill>
                  <a:srgbClr val="404040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&lt;</a:t>
            </a:r>
            <a:r>
              <a:rPr lang="en-US" altLang="zh-CN" sz="1275" kern="0" spc="50" baseline="8240" noProof="0" dirty="0" smtClean="0">
                <a:solidFill>
                  <a:srgbClr val="404040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6,</a:t>
            </a:r>
            <a:r>
              <a:rPr lang="en-US" altLang="zh-CN" sz="1275" kern="0" spc="45" baseline="8240" noProof="0" dirty="0" smtClean="0">
                <a:solidFill>
                  <a:srgbClr val="404040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D</a:t>
            </a:r>
            <a:r>
              <a:rPr lang="en-US" altLang="zh-CN" sz="1275" kern="0" spc="35" baseline="8240" noProof="0" dirty="0" smtClean="0">
                <a:solidFill>
                  <a:srgbClr val="404040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OWN&gt;</a:t>
            </a:r>
          </a:p>
          <a:p>
            <a:pPr marL="0" marR="0" indent="0" eaLnBrk="0">
              <a:lnSpc>
                <a:spcPct val="104583"/>
              </a:lnSpc>
              <a:spcAft>
                <a:spcPts val="300"/>
              </a:spcAft>
            </a:pPr>
            <a:r>
              <a:rPr lang="en-US" altLang="zh-CN" sz="1000" kern="0" spc="-1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电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梯运行过程如下：</a:t>
            </a:r>
          </a:p>
          <a:p>
            <a:pPr marL="0" marR="0" lvl="0" indent="0" eaLnBrk="0">
              <a:lnSpc>
                <a:spcPct val="104999"/>
              </a:lnSpc>
              <a:spcAft>
                <a:spcPts val="300"/>
              </a:spcAft>
              <a:buClr>
                <a:srgbClr val="000000"/>
              </a:buClr>
              <a:buSzPct val="104000"/>
              <a:buAutoNum type="arabicPeriod"/>
              <a:tabLst>
                <a:tab pos="198120" algn="l"/>
              </a:tabLst>
            </a:pPr>
            <a:r>
              <a:rPr sz="1000" kern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	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电梯默认值停留在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1</a:t>
            </a:r>
            <a:r>
              <a:rPr lang="en-US" altLang="zh-CN" sz="1000" kern="0" spc="-15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层，状态为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Stopped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（停止），方向为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IDLE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（无方向）</a:t>
            </a:r>
          </a:p>
          <a:p>
            <a:pPr marL="0" marR="0" lvl="0" indent="0" eaLnBrk="0">
              <a:lnSpc>
                <a:spcPct val="115208"/>
              </a:lnSpc>
              <a:buClr>
                <a:srgbClr val="000000"/>
              </a:buClr>
              <a:buSzPct val="104000"/>
              <a:buAutoNum type="arabicPeriod"/>
              <a:tabLst>
                <a:tab pos="198120" algn="l"/>
              </a:tabLst>
            </a:pPr>
            <a:r>
              <a:rPr sz="1000" kern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	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程序开始运行，检测</a:t>
            </a:r>
            <a:r>
              <a:rPr lang="en-US" altLang="zh-CN" sz="1000" kern="0" spc="10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IQ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（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InnerQ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ueue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）和</a:t>
            </a:r>
            <a:r>
              <a:rPr lang="en-US" altLang="zh-CN" sz="1000" kern="0" spc="10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OQ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（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OutQueue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）两个队列排在最前面的请求，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-1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如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果任意不为空，则代表有乘客请求，应该运行，检测结果为队列不为空，开始运行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</a:p>
        </p:txBody>
      </p:sp>
    </p:spTree>
    <p:extLst>
      <p:ext uri="{0F2A574A-0FFA-4EF3-87D4-79C20A7AFB46}"/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19"/>
          <p:cNvSpPr txBox="1"/>
          <p:nvPr/>
        </p:nvSpPr>
        <p:spPr>
          <a:xfrm>
            <a:off x="1143000" y="942340"/>
            <a:ext cx="5340350" cy="787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eaLnBrk="0">
              <a:lnSpc>
                <a:spcPct val="129999"/>
              </a:lnSpc>
              <a:buClr>
                <a:srgbClr val="000000"/>
              </a:buClr>
              <a:buSzPct val="104000"/>
              <a:buAutoNum type="arabicPeriod" startAt="3"/>
              <a:tabLst>
                <a:tab pos="198120" algn="l"/>
              </a:tabLst>
            </a:pPr>
            <a:r>
              <a:rPr sz="1000" kern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	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首先判断运行方向，离电梯当前层（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1</a:t>
            </a:r>
            <a:r>
              <a:rPr lang="en-US" altLang="zh-CN" sz="1000" kern="0" spc="-40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层）最近的为</a:t>
            </a:r>
            <a:r>
              <a:rPr lang="en-US" altLang="zh-CN" sz="1000" kern="0" spc="-4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OQ</a:t>
            </a:r>
            <a:r>
              <a:rPr lang="en-US" altLang="zh-CN" sz="1000" kern="0" spc="-40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内的第一个元素的请求楼层</a:t>
            </a:r>
            <a:r>
              <a:rPr lang="en-US" altLang="zh-CN" sz="1000" kern="0" spc="-4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3,3&gt;1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3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则向上然后电梯开始向上运行</a:t>
            </a:r>
            <a:r>
              <a:rPr lang="en-US" altLang="zh-CN" sz="1000" kern="0" spc="2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，状态为</a:t>
            </a:r>
            <a:r>
              <a:rPr lang="en-US" altLang="zh-CN" sz="1000" kern="0" spc="10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25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Moving</a:t>
            </a:r>
            <a:r>
              <a:rPr lang="en-US" altLang="zh-CN" sz="1000" kern="0" spc="2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（移动），方向为</a:t>
            </a:r>
            <a:r>
              <a:rPr lang="en-US" altLang="zh-CN" sz="1000" kern="0" spc="10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25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UP</a:t>
            </a:r>
            <a:r>
              <a:rPr lang="en-US" altLang="zh-CN" sz="1000" kern="0" spc="2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（向上），输出：“</a:t>
            </a:r>
            <a:r>
              <a:rPr lang="en-US" altLang="zh-CN" sz="850" kern="0" spc="25" baseline="0" noProof="0" dirty="0" smtClean="0">
                <a:solidFill>
                  <a:srgbClr val="0000FF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当</a:t>
            </a:r>
            <a:r>
              <a:rPr lang="en-US" altLang="zh-CN" sz="85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850" kern="0" spc="-15" baseline="0" noProof="0" dirty="0" smtClean="0">
                <a:solidFill>
                  <a:srgbClr val="0000FF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前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楼层：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1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，方向：向上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”，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</a:p>
          <a:p>
            <a:pPr marL="0" marR="0" lvl="0" indent="0" eaLnBrk="0">
              <a:lnSpc>
                <a:spcPct val="129999"/>
              </a:lnSpc>
              <a:buClr>
                <a:srgbClr val="000000"/>
              </a:buClr>
              <a:buSzPct val="104000"/>
              <a:buAutoNum type="arabicPeriod" startAt="3"/>
              <a:tabLst>
                <a:tab pos="198120" algn="l"/>
              </a:tabLst>
            </a:pPr>
            <a:r>
              <a:rPr sz="1000" kern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	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运行到第</a:t>
            </a:r>
            <a:r>
              <a:rPr lang="en-US" altLang="zh-CN" sz="1000" kern="0" spc="10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en-US" altLang="zh-CN" sz="1000" kern="0" spc="100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层，判断该楼层是否应该停下来处理请求，判断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后应继续移动（请求是</a:t>
            </a:r>
            <a:r>
              <a:rPr lang="en-US" altLang="zh-CN" sz="1000" kern="0" spc="10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），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-1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输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出“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当前楼层：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2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，方向：向上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”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</a:p>
          <a:p>
            <a:pPr marL="0" marR="63500" lvl="0" indent="0" eaLnBrk="0">
              <a:lnSpc>
                <a:spcPct val="129999"/>
              </a:lnSpc>
              <a:buClr>
                <a:srgbClr val="000000"/>
              </a:buClr>
              <a:buSzPct val="104000"/>
              <a:buAutoNum type="arabicPeriod" startAt="3"/>
              <a:tabLst>
                <a:tab pos="198120" algn="l"/>
              </a:tabLst>
            </a:pPr>
            <a:r>
              <a:rPr sz="1000" kern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	</a:t>
            </a:r>
            <a:r>
              <a:rPr lang="en-US" altLang="zh-CN" sz="1000" kern="0" spc="4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运行到第</a:t>
            </a:r>
            <a:r>
              <a:rPr lang="en-US" altLang="zh-CN" sz="1000" kern="0" spc="10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45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en-US" altLang="zh-CN" sz="1000" kern="0" spc="100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4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层，判断该楼层是否应该停下来处</a:t>
            </a:r>
            <a:r>
              <a:rPr lang="en-US" altLang="zh-CN" sz="1000" kern="0" spc="3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理请求，判断后应停止处理请求（请求是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/>
            </a:r>
            <a:br>
              <a:rPr lang="en-US" altLang="zh-CN" sz="1000" kern="0" dirty="0" smtClean="0">
                <a:latin typeface="SimSun" pitchFamily="2" charset="0"/>
                <a:ea typeface="SimSun" pitchFamily="2" charset="0"/>
                <a:cs typeface="SimSun" pitchFamily="2" charset="0"/>
              </a:rPr>
            </a:b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，当前楼层是</a:t>
            </a:r>
            <a:r>
              <a:rPr lang="en-US" altLang="zh-CN" sz="1000" kern="0" spc="2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），状态变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为</a:t>
            </a:r>
            <a:r>
              <a:rPr lang="en-US" altLang="zh-CN" sz="1000" kern="0" spc="2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Stopped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，输出“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Open</a:t>
            </a:r>
            <a:r>
              <a:rPr lang="en-US" altLang="zh-CN" sz="850" kern="0" spc="25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Door</a:t>
            </a:r>
            <a:r>
              <a:rPr lang="en-US" altLang="zh-CN" sz="850" kern="0" spc="25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#</a:t>
            </a:r>
            <a:r>
              <a:rPr lang="en-US" altLang="zh-CN" sz="850" kern="0" spc="25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Floor</a:t>
            </a:r>
            <a:r>
              <a:rPr lang="en-US" altLang="zh-CN" sz="850" kern="0" spc="25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3</a:t>
            </a:r>
            <a:r>
              <a:rPr lang="en-US" altLang="zh-CN" sz="850" kern="0" spc="25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回车</a:t>
            </a:r>
            <a:r>
              <a:rPr lang="en-US" altLang="zh-CN" sz="850" kern="0" spc="2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Close</a:t>
            </a:r>
            <a:r>
              <a:rPr lang="en-US" altLang="zh-CN" sz="850" kern="0" spc="25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Door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”，此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时将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IQ</a:t>
            </a:r>
            <a:r>
              <a:rPr lang="en-US" altLang="zh-CN" sz="1000" kern="0" spc="-15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和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OQ</a:t>
            </a:r>
            <a:r>
              <a:rPr lang="en-US" altLang="zh-CN" sz="1000" kern="0" spc="-15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两个队列中的队头的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en-US" altLang="zh-CN" sz="1000" kern="0" spc="-15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层请求全部出队（删除）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</a:p>
          <a:p>
            <a:pPr marL="0" marR="0" lvl="0" indent="0" eaLnBrk="0">
              <a:lnSpc>
                <a:spcPct val="129999"/>
              </a:lnSpc>
              <a:buClr>
                <a:srgbClr val="000000"/>
              </a:buClr>
              <a:buSzPct val="104000"/>
              <a:buAutoNum type="arabicPeriod" startAt="3"/>
              <a:tabLst>
                <a:tab pos="198120" algn="l"/>
              </a:tabLst>
            </a:pPr>
            <a:r>
              <a:rPr sz="1000" kern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	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关门后电梯状态为“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Stopped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”，继续检测两个队列的队头请求，分别是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&lt;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5&gt;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和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&lt;6,DOWN&gt;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取同向且离得近的请求，即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&lt;5&gt;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，得出电梯运行方向应维持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UP</a:t>
            </a:r>
            <a:r>
              <a:rPr lang="en-US" altLang="zh-CN" sz="1000" kern="0" spc="0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</a:p>
          <a:p>
            <a:pPr marL="0" marR="63500" lvl="0" indent="0" eaLnBrk="0">
              <a:lnSpc>
                <a:spcPct val="129999"/>
              </a:lnSpc>
              <a:buClr>
                <a:srgbClr val="000000"/>
              </a:buClr>
              <a:buSzPct val="104000"/>
              <a:buAutoNum type="arabicPeriod" startAt="3"/>
              <a:tabLst>
                <a:tab pos="198120" algn="l"/>
              </a:tabLst>
            </a:pPr>
            <a:r>
              <a:rPr sz="1000" kern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	</a:t>
            </a:r>
            <a:r>
              <a:rPr lang="en-US" altLang="zh-CN" sz="1000" kern="0" spc="2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继续向上运行，运行到第</a:t>
            </a:r>
            <a:r>
              <a:rPr lang="en-US" altLang="zh-CN" sz="1000" kern="0" spc="10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2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4</a:t>
            </a:r>
            <a:r>
              <a:rPr lang="en-US" altLang="zh-CN" sz="1000" kern="0" spc="100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2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层，判断该楼层是否应该停下来处理请求，判断后应</a:t>
            </a:r>
            <a:r>
              <a:rPr lang="en-US" altLang="zh-CN" sz="1000" kern="0" spc="1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继续移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动（请求是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5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），输出“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当前楼层：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4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，方向：向上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”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</a:p>
          <a:p>
            <a:pPr marL="0" marR="63500" lvl="0" indent="0" eaLnBrk="0">
              <a:lnSpc>
                <a:spcPct val="129999"/>
              </a:lnSpc>
              <a:buClr>
                <a:srgbClr val="000000"/>
              </a:buClr>
              <a:buSzPct val="104000"/>
              <a:buAutoNum type="arabicPeriod" startAt="3"/>
              <a:tabLst>
                <a:tab pos="198120" algn="l"/>
              </a:tabLst>
            </a:pPr>
            <a:r>
              <a:rPr sz="1000" kern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	</a:t>
            </a:r>
            <a:r>
              <a:rPr lang="en-US" altLang="zh-CN" sz="1000" kern="0" spc="2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继续向上运行，运行到第</a:t>
            </a:r>
            <a:r>
              <a:rPr lang="en-US" altLang="zh-CN" sz="1000" kern="0" spc="10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2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5</a:t>
            </a:r>
            <a:r>
              <a:rPr lang="en-US" altLang="zh-CN" sz="1000" kern="0" spc="100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2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层，判断该楼层是否应该停下来处理请求，判断后应</a:t>
            </a:r>
            <a:r>
              <a:rPr lang="en-US" altLang="zh-CN" sz="1000" kern="0" spc="1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处理请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求（请求是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5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，且方向为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UP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，与电梯同向），状态变为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Stopped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，输出“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Open</a:t>
            </a:r>
            <a:r>
              <a:rPr lang="en-US" altLang="zh-CN" sz="850" kern="0" spc="-15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Door</a:t>
            </a:r>
            <a:r>
              <a:rPr lang="en-US" altLang="zh-CN" sz="850" kern="0" spc="-15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#</a:t>
            </a:r>
            <a:r>
              <a:rPr lang="en-US" altLang="zh-CN" sz="850" kern="0" spc="-15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Floor</a:t>
            </a:r>
            <a:r>
              <a:rPr lang="en-US" altLang="zh-CN" sz="850" kern="0" spc="0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</a:p>
          <a:p>
            <a:pPr marL="0" marR="0" indent="0" eaLnBrk="0">
              <a:lnSpc>
                <a:spcPct val="104999"/>
              </a:lnSpc>
              <a:spcAft>
                <a:spcPts val="300"/>
              </a:spcAft>
            </a:pP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5</a:t>
            </a:r>
            <a:r>
              <a:rPr lang="en-US" altLang="zh-CN" sz="850" kern="0" spc="-15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回车</a:t>
            </a:r>
            <a:r>
              <a:rPr lang="en-US" altLang="zh-CN" sz="85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Close</a:t>
            </a:r>
            <a:r>
              <a:rPr lang="en-US" altLang="zh-CN" sz="850" kern="0" spc="-15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Door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”，此时将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IQ</a:t>
            </a:r>
            <a:r>
              <a:rPr lang="en-US" altLang="zh-CN" sz="1000" kern="0" spc="-15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和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OQ</a:t>
            </a:r>
            <a:r>
              <a:rPr lang="en-US" altLang="zh-CN" sz="1000" kern="0" spc="-15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两个队列中的队头的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5</a:t>
            </a:r>
            <a:r>
              <a:rPr lang="en-US" altLang="zh-CN" sz="1000" kern="0" spc="-15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层请求全部出队（删除）</a:t>
            </a:r>
          </a:p>
          <a:p>
            <a:pPr marL="0" marR="0" lvl="0" indent="0" eaLnBrk="0">
              <a:lnSpc>
                <a:spcPct val="129999"/>
              </a:lnSpc>
              <a:buClr>
                <a:srgbClr val="000000"/>
              </a:buClr>
              <a:buSzPct val="104000"/>
              <a:buAutoNum type="arabicPeriod" startAt="9"/>
              <a:tabLst>
                <a:tab pos="198120" algn="l"/>
              </a:tabLst>
            </a:pP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关门后电梯状态为“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Stopped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”，继续检测两个队列的队头请求，分别是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&lt;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7&gt;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和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&lt;6,DOWN&gt;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取同向且离得近的请求，即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&lt;7&gt;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，得出电梯运行方向应维持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UP</a:t>
            </a:r>
            <a:r>
              <a:rPr lang="en-US" altLang="zh-CN" sz="1000" kern="0" spc="0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</a:p>
          <a:p>
            <a:pPr marL="0" marR="63500" lvl="0" indent="0" eaLnBrk="0">
              <a:lnSpc>
                <a:spcPct val="129999"/>
              </a:lnSpc>
              <a:buClr>
                <a:srgbClr val="000000"/>
              </a:buClr>
              <a:buSzPct val="104000"/>
              <a:buAutoNum type="arabicPeriod" startAt="9"/>
            </a:pPr>
            <a:r>
              <a:rPr lang="en-US" altLang="zh-CN" sz="1000" kern="0" spc="2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继续向上运行，运行到第</a:t>
            </a:r>
            <a:r>
              <a:rPr lang="en-US" altLang="zh-CN" sz="1000" kern="0" spc="10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2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6</a:t>
            </a:r>
            <a:r>
              <a:rPr lang="en-US" altLang="zh-CN" sz="1000" kern="0" spc="100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2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层，判断该楼层是否应该停下来处理请求，判断后应</a:t>
            </a:r>
            <a:r>
              <a:rPr lang="en-US" altLang="zh-CN" sz="1000" kern="0" spc="1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继续移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动（请求是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7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），输出“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当前楼层：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6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，方向：向上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”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</a:p>
          <a:p>
            <a:pPr marL="0" marR="63500" lvl="0" indent="0" eaLnBrk="0">
              <a:lnSpc>
                <a:spcPct val="129999"/>
              </a:lnSpc>
              <a:buClr>
                <a:srgbClr val="000000"/>
              </a:buClr>
              <a:buSzPct val="104000"/>
              <a:buAutoNum type="arabicPeriod" startAt="9"/>
            </a:pPr>
            <a:r>
              <a:rPr lang="en-US" altLang="zh-CN" sz="1000" kern="0" spc="2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继续向上运行，运行到第</a:t>
            </a:r>
            <a:r>
              <a:rPr lang="en-US" altLang="zh-CN" sz="1000" kern="0" spc="10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2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7</a:t>
            </a:r>
            <a:r>
              <a:rPr lang="en-US" altLang="zh-CN" sz="1000" kern="0" spc="100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2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层，判断该楼层是否应该停下来处理请求，判断后应</a:t>
            </a:r>
            <a:r>
              <a:rPr lang="en-US" altLang="zh-CN" sz="1000" kern="0" spc="1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处理请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求（请求是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7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，且方向为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UP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，与电梯同向），状态变为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Stopped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，输出“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Open</a:t>
            </a:r>
            <a:r>
              <a:rPr lang="en-US" altLang="zh-CN" sz="850" kern="0" spc="-15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Door</a:t>
            </a:r>
            <a:r>
              <a:rPr lang="en-US" altLang="zh-CN" sz="850" kern="0" spc="-15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#</a:t>
            </a:r>
            <a:r>
              <a:rPr lang="en-US" altLang="zh-CN" sz="850" kern="0" spc="-15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Floor</a:t>
            </a:r>
            <a:r>
              <a:rPr lang="en-US" altLang="zh-CN" sz="850" kern="0" spc="0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</a:p>
          <a:p>
            <a:pPr marL="0" marR="0" indent="0" eaLnBrk="0">
              <a:lnSpc>
                <a:spcPct val="104999"/>
              </a:lnSpc>
              <a:spcAft>
                <a:spcPts val="300"/>
              </a:spcAft>
            </a:pP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7</a:t>
            </a:r>
            <a:r>
              <a:rPr lang="en-US" altLang="zh-CN" sz="850" kern="0" spc="-15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回车</a:t>
            </a:r>
            <a:r>
              <a:rPr lang="en-US" altLang="zh-CN" sz="85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Close</a:t>
            </a:r>
            <a:r>
              <a:rPr lang="en-US" altLang="zh-CN" sz="850" kern="0" spc="-15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Door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”，此时将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IQ</a:t>
            </a:r>
            <a:r>
              <a:rPr lang="en-US" altLang="zh-CN" sz="1000" kern="0" spc="-15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和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OQ</a:t>
            </a:r>
            <a:r>
              <a:rPr lang="en-US" altLang="zh-CN" sz="1000" kern="0" spc="-15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两个队列中的队头的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7</a:t>
            </a:r>
            <a:r>
              <a:rPr lang="en-US" altLang="zh-CN" sz="1000" kern="0" spc="-15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层请求全部出队（删除）</a:t>
            </a:r>
          </a:p>
          <a:p>
            <a:pPr marL="0" marR="0" lvl="0" indent="0" eaLnBrk="0">
              <a:lnSpc>
                <a:spcPct val="129999"/>
              </a:lnSpc>
              <a:buClr>
                <a:srgbClr val="000000"/>
              </a:buClr>
              <a:buSzPct val="104000"/>
              <a:buAutoNum type="arabicPeriod" startAt="12"/>
            </a:pP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关门后电梯状态为“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Stopped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”，继续检测两个队列的队头请求，分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别是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&lt;3&gt;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和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&lt;6,DOWN&gt;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取同向且离得近的请求，结果为空，此时可判定当前电梯向上方向的请求已经全部处理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完毕，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3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此时方向应转向，即从</a:t>
            </a:r>
            <a:r>
              <a:rPr lang="en-US" altLang="zh-CN" sz="1000" kern="0" spc="10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3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UP</a:t>
            </a:r>
            <a:r>
              <a:rPr lang="en-US" altLang="zh-CN" sz="1000" kern="0" spc="100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3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到</a:t>
            </a:r>
            <a:r>
              <a:rPr lang="en-US" altLang="zh-CN" sz="1000" kern="0" spc="10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3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DOW</a:t>
            </a:r>
            <a:r>
              <a:rPr lang="en-US" altLang="zh-CN" sz="1000" kern="0" spc="25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N</a:t>
            </a:r>
            <a:r>
              <a:rPr lang="en-US" altLang="zh-CN" sz="1000" kern="0" spc="2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，此时取同向离得最近的请求，即</a:t>
            </a:r>
            <a:r>
              <a:rPr lang="en-US" altLang="zh-CN" sz="1000" kern="0" spc="25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&lt;6,DOWN&gt;</a:t>
            </a:r>
            <a:r>
              <a:rPr lang="en-US" altLang="zh-CN" sz="1000" kern="0" spc="2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，得出电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-1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梯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运行方向应向下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</a:p>
          <a:p>
            <a:pPr marL="0" marR="63500" lvl="0" indent="0" eaLnBrk="0">
              <a:lnSpc>
                <a:spcPct val="129999"/>
              </a:lnSpc>
              <a:buClr>
                <a:srgbClr val="000000"/>
              </a:buClr>
              <a:buSzPct val="104000"/>
              <a:buAutoNum type="arabicPeriod" startAt="12"/>
            </a:pPr>
            <a:r>
              <a:rPr lang="en-US" altLang="zh-CN" sz="1000" kern="0" spc="2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继续向下运行，运行到第</a:t>
            </a:r>
            <a:r>
              <a:rPr lang="en-US" altLang="zh-CN" sz="1000" kern="0" spc="10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2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6</a:t>
            </a:r>
            <a:r>
              <a:rPr lang="en-US" altLang="zh-CN" sz="1000" kern="0" spc="100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2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层，判断该楼层是否应该停下来处理请求，判断后应</a:t>
            </a:r>
            <a:r>
              <a:rPr lang="en-US" altLang="zh-CN" sz="1000" kern="0" spc="1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处理请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求（请求是</a:t>
            </a:r>
            <a:r>
              <a:rPr lang="en-US" altLang="zh-CN" sz="1000" kern="0" spc="-10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6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，且方向为</a:t>
            </a:r>
            <a:r>
              <a:rPr lang="en-US" altLang="zh-CN" sz="1000" kern="0" spc="-10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DOWN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，与电梯同向），状态变为</a:t>
            </a:r>
            <a:r>
              <a:rPr lang="en-US" altLang="zh-CN" sz="1000" kern="0" spc="-10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Stopped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，输出“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Open</a:t>
            </a:r>
            <a:r>
              <a:rPr lang="en-US" altLang="zh-CN" sz="850" kern="0" spc="-100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Door</a:t>
            </a:r>
            <a:r>
              <a:rPr lang="en-US" altLang="zh-CN" sz="850" kern="0" spc="-100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#</a:t>
            </a:r>
            <a:r>
              <a:rPr lang="en-US" altLang="zh-CN" sz="850" kern="0" spc="-100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Floor</a:t>
            </a:r>
            <a:r>
              <a:rPr lang="en-US" altLang="zh-CN" sz="850" kern="0" spc="0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</a:p>
          <a:p>
            <a:pPr marL="0" marR="0" indent="0" eaLnBrk="0">
              <a:lnSpc>
                <a:spcPct val="104999"/>
              </a:lnSpc>
              <a:spcAft>
                <a:spcPts val="300"/>
              </a:spcAft>
            </a:pP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6</a:t>
            </a:r>
            <a:r>
              <a:rPr lang="en-US" altLang="zh-CN" sz="850" kern="0" spc="-15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回车</a:t>
            </a:r>
            <a:r>
              <a:rPr lang="en-US" altLang="zh-CN" sz="85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Close</a:t>
            </a:r>
            <a:r>
              <a:rPr lang="en-US" altLang="zh-CN" sz="850" kern="0" spc="-15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Door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”，此时将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IQ</a:t>
            </a:r>
            <a:r>
              <a:rPr lang="en-US" altLang="zh-CN" sz="1000" kern="0" spc="-15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和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OQ</a:t>
            </a:r>
            <a:r>
              <a:rPr lang="en-US" altLang="zh-CN" sz="1000" kern="0" spc="-15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两个队列中的队头的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6</a:t>
            </a:r>
            <a:r>
              <a:rPr lang="en-US" altLang="zh-CN" sz="1000" kern="0" spc="-15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层请求全部出队（删除）</a:t>
            </a:r>
          </a:p>
          <a:p>
            <a:pPr marL="0" marR="63500" lvl="0" indent="0" eaLnBrk="0">
              <a:lnSpc>
                <a:spcPct val="129999"/>
              </a:lnSpc>
              <a:buClr>
                <a:srgbClr val="000000"/>
              </a:buClr>
              <a:buSzPct val="104000"/>
              <a:buAutoNum type="arabicPeriod" startAt="14"/>
            </a:pPr>
            <a:r>
              <a:rPr lang="en-US" altLang="zh-CN" sz="1000" kern="0" spc="3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关门后电梯状态为“</a:t>
            </a:r>
            <a:r>
              <a:rPr lang="en-US" altLang="zh-CN" sz="1000" kern="0" spc="3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Stopped</a:t>
            </a:r>
            <a:r>
              <a:rPr lang="en-US" altLang="zh-CN" sz="1000" kern="0" spc="3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”，继续检测两个队列的队头请求，只剩下是</a:t>
            </a:r>
            <a:r>
              <a:rPr lang="en-US" altLang="zh-CN" sz="1000" kern="0" spc="25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&lt;3&gt;</a:t>
            </a:r>
            <a:r>
              <a:rPr lang="en-US" altLang="zh-CN" sz="1000" kern="0" spc="2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，取同向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且离得近的请求，即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&lt;3&gt;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，得出电梯运行方向应维持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DOWN</a:t>
            </a:r>
            <a:r>
              <a:rPr lang="en-US" altLang="zh-CN" sz="1000" kern="0" spc="0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</a:p>
          <a:p>
            <a:pPr marL="0" marR="0" lvl="0" indent="0" eaLnBrk="0">
              <a:lnSpc>
                <a:spcPct val="129999"/>
              </a:lnSpc>
              <a:buClr>
                <a:srgbClr val="000000"/>
              </a:buClr>
              <a:buSzPct val="104000"/>
              <a:buAutoNum type="arabicPeriod" startAt="14"/>
            </a:pP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运行到第</a:t>
            </a:r>
            <a:r>
              <a:rPr lang="en-US" altLang="zh-CN" sz="1000" kern="0" spc="10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5</a:t>
            </a:r>
            <a:r>
              <a:rPr lang="en-US" altLang="zh-CN" sz="1000" kern="0" spc="100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层，判断该楼层是否应该停下来处理请求，判断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后应继续移动（请求是</a:t>
            </a:r>
            <a:r>
              <a:rPr lang="en-US" altLang="zh-CN" sz="1000" kern="0" spc="10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），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-1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输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出“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当前楼层：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5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，方向：向下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”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</a:p>
          <a:p>
            <a:pPr marL="0" marR="0" lvl="0" indent="0" eaLnBrk="0">
              <a:lnSpc>
                <a:spcPct val="129999"/>
              </a:lnSpc>
              <a:buClr>
                <a:srgbClr val="000000"/>
              </a:buClr>
              <a:buSzPct val="104000"/>
              <a:buAutoNum type="arabicPeriod" startAt="14"/>
            </a:pP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运行到第</a:t>
            </a:r>
            <a:r>
              <a:rPr lang="en-US" altLang="zh-CN" sz="1000" kern="0" spc="10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4</a:t>
            </a:r>
            <a:r>
              <a:rPr lang="en-US" altLang="zh-CN" sz="1000" kern="0" spc="100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层，判断该楼层是否应该停下来处理请求，判断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后应继续移动（请求是</a:t>
            </a:r>
            <a:r>
              <a:rPr lang="en-US" altLang="zh-CN" sz="1000" kern="0" spc="10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），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-1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输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出“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当前楼层：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5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，方向：向下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”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</a:p>
          <a:p>
            <a:pPr marL="0" marR="0" lvl="0" indent="0" eaLnBrk="0">
              <a:lnSpc>
                <a:spcPct val="129999"/>
              </a:lnSpc>
              <a:buClr>
                <a:srgbClr val="000000"/>
              </a:buClr>
              <a:buSzPct val="104000"/>
              <a:buAutoNum type="arabicPeriod" startAt="14"/>
            </a:pP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运行到第</a:t>
            </a:r>
            <a:r>
              <a:rPr lang="en-US" altLang="zh-CN" sz="1000" kern="0" spc="10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en-US" altLang="zh-CN" sz="1000" kern="0" spc="100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层，判断该楼层是否应该停下来处理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请求，判断后应处理请求（请求是</a:t>
            </a:r>
            <a:r>
              <a:rPr lang="en-US" altLang="zh-CN" sz="1000" kern="0" spc="10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），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状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态变为</a:t>
            </a:r>
            <a:r>
              <a:rPr lang="en-US" altLang="zh-CN" sz="1000" kern="0" spc="5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Stopped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，输出“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Open</a:t>
            </a:r>
            <a:r>
              <a:rPr lang="en-US" altLang="zh-CN" sz="850" kern="0" spc="50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Door</a:t>
            </a:r>
            <a:r>
              <a:rPr lang="en-US" altLang="zh-CN" sz="850" kern="0" spc="50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#</a:t>
            </a:r>
            <a:r>
              <a:rPr lang="en-US" altLang="zh-CN" sz="850" kern="0" spc="50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Floor</a:t>
            </a:r>
            <a:r>
              <a:rPr lang="en-US" altLang="zh-CN" sz="850" kern="0" spc="50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3</a:t>
            </a:r>
            <a:r>
              <a:rPr lang="en-US" altLang="zh-CN" sz="850" kern="0" spc="50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回车</a:t>
            </a:r>
            <a:r>
              <a:rPr lang="en-US" altLang="zh-CN" sz="850" kern="0" spc="5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Close</a:t>
            </a:r>
            <a:r>
              <a:rPr lang="en-US" altLang="zh-CN" sz="850" kern="0" spc="50" baseline="0" noProof="0" dirty="0" smtClean="0">
                <a:latin typeface="Consolas" pitchFamily="49" charset="0"/>
                <a:ea typeface="Consolas" pitchFamily="49" charset="0"/>
                <a:cs typeface="Consolas" pitchFamily="49" charset="0"/>
              </a:rPr>
              <a:t> </a:t>
            </a:r>
            <a:r>
              <a:rPr lang="en-US" altLang="zh-CN" sz="850" kern="0" spc="0" baseline="0" noProof="0" dirty="0" smtClean="0">
                <a:solidFill>
                  <a:srgbClr val="0000FF"/>
                </a:solidFill>
                <a:latin typeface="Consolas" pitchFamily="49" charset="0"/>
                <a:ea typeface="Consolas" pitchFamily="49" charset="0"/>
                <a:cs typeface="Consolas" pitchFamily="49" charset="0"/>
              </a:rPr>
              <a:t>Door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”，此时将</a:t>
            </a:r>
            <a:r>
              <a:rPr lang="en-US" altLang="zh-CN" sz="1000" kern="0" spc="5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IQ</a:t>
            </a:r>
            <a:r>
              <a:rPr lang="en-US" altLang="zh-CN" sz="1000" kern="0" spc="50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和</a:t>
            </a:r>
            <a:r>
              <a:rPr lang="en-US" altLang="zh-CN" sz="1000" kern="0" spc="5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OQ</a:t>
            </a:r>
            <a:r>
              <a:rPr lang="en-US" altLang="zh-CN" sz="1000" kern="0" spc="50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两个队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列中的队头的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en-US" altLang="zh-CN" sz="1000" kern="0" spc="-15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层请求全部出队（删除）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</a:p>
          <a:p>
            <a:pPr marL="0" marR="63500" lvl="0" indent="0" eaLnBrk="0">
              <a:lnSpc>
                <a:spcPct val="115208"/>
              </a:lnSpc>
              <a:buClr>
                <a:srgbClr val="000000"/>
              </a:buClr>
              <a:buSzPct val="104000"/>
              <a:buAutoNum type="arabicPeriod" startAt="14"/>
            </a:pPr>
            <a:r>
              <a:rPr lang="en-US" altLang="zh-CN" sz="1000" kern="0" spc="2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关门后电梯状态为“</a:t>
            </a:r>
            <a:r>
              <a:rPr lang="en-US" altLang="zh-CN" sz="1000" kern="0" spc="2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Stopped</a:t>
            </a:r>
            <a:r>
              <a:rPr lang="en-US" altLang="zh-CN" sz="1000" kern="0" spc="2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”，继续检测两个队列的队头请求，结果</a:t>
            </a:r>
            <a:r>
              <a:rPr lang="en-US" altLang="zh-CN" sz="1000" kern="0" spc="15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为</a:t>
            </a:r>
            <a:r>
              <a:rPr lang="en-US" altLang="zh-CN" sz="1000" kern="0" spc="1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空，此时电梯运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行结束，状态为“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Stopped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”，方向变为“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IDEL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”，电梯停留在</a:t>
            </a:r>
            <a:r>
              <a:rPr lang="en-US" altLang="zh-CN" sz="1000" kern="0" spc="-15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en-US" altLang="zh-CN" sz="1000" kern="0" spc="-15" baseline="0" noProof="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zh-CN" sz="1000" kern="0" spc="0" baseline="0" noProof="0" dirty="0" smtClean="0">
                <a:solidFill>
                  <a:srgbClr val="000000"/>
                </a:solidFill>
                <a:latin typeface="SimSun" pitchFamily="2" charset="0"/>
                <a:ea typeface="SimSun" pitchFamily="2" charset="0"/>
                <a:cs typeface="SimSun" pitchFamily="2" charset="0"/>
              </a:rPr>
              <a:t>层</a:t>
            </a:r>
            <a:r>
              <a:rPr lang="en-US" altLang="zh-CN" sz="1000" kern="0" spc="0" baseline="0" noProof="0" dirty="0" smtClean="0">
                <a:latin typeface="SimSun" pitchFamily="2" charset="0"/>
                <a:ea typeface="SimSun" pitchFamily="2" charset="0"/>
                <a:cs typeface="SimSun" pitchFamily="2" charset="0"/>
              </a:rPr>
              <a:t> </a:t>
            </a:r>
          </a:p>
        </p:txBody>
      </p:sp>
    </p:spTree>
    <p:extLst>
      <p:ext uri="{96EDB55B-1EF6-4E92-08C6-325A7B24821B}"/>
    </p:extLst>
  </p:cSld>
  <p:clrMapOvr>
    <a:masterClrMapping/>
  </p:clrMapOvr>
</p:sld>
</file>

<file path=ppt/theme/theme1.xml><?xml version="1.0" encoding="utf-8"?>
<a:theme xmlns:a="http://schemas.openxmlformats.org/drawingml/2006/main" name="4F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19C25121-DB37-4C64-F65A-78D890D89259}"/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206</Words>
  <Application>Microsoft Office PowerPoint</Application>
  <PresentationFormat>自定义</PresentationFormat>
  <Paragraphs>71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宋体</vt:lpstr>
      <vt:lpstr>宋体</vt:lpstr>
      <vt:lpstr>Arial</vt:lpstr>
      <vt:lpstr>Calibri</vt:lpstr>
      <vt:lpstr>Calibri Light</vt:lpstr>
      <vt:lpstr>Consolas</vt:lpstr>
      <vt:lpstr>4Fffice 主题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黄子杰</cp:lastModifiedBy>
  <cp:revision>1</cp:revision>
  <dcterms:modified xsi:type="dcterms:W3CDTF">2025-04-19T05:13:51Z</dcterms:modified>
</cp:coreProperties>
</file>